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9" r:id="rId3"/>
    <p:sldId id="268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5" r:id="rId12"/>
    <p:sldId id="263" r:id="rId13"/>
    <p:sldId id="264" r:id="rId14"/>
    <p:sldId id="27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1B"/>
    <a:srgbClr val="6091BA"/>
    <a:srgbClr val="A0CC3A"/>
    <a:srgbClr val="8D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/>
    <p:restoredTop sz="94323" autoAdjust="0"/>
  </p:normalViewPr>
  <p:slideViewPr>
    <p:cSldViewPr snapToGrid="0">
      <p:cViewPr varScale="1">
        <p:scale>
          <a:sx n="123" d="100"/>
          <a:sy n="123" d="100"/>
        </p:scale>
        <p:origin x="24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Designs “Introduction to Python” Classroom Posters   https://www.redbubble.com/</a:t>
            </a:r>
          </a:p>
        </p:txBody>
      </p:sp>
    </p:spTree>
    <p:extLst>
      <p:ext uri="{BB962C8B-B14F-4D97-AF65-F5344CB8AC3E}">
        <p14:creationId xmlns:p14="http://schemas.microsoft.com/office/powerpoint/2010/main" val="23468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v5MR5JnKcZ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625" y="316050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Python?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2E17959-181A-DEFE-00A3-94722F754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135" y="911999"/>
            <a:ext cx="2482635" cy="186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F01A6-ED97-FA84-7330-28EEDE455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9841" y="3498795"/>
            <a:ext cx="1141167" cy="11502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E9B8-C62C-824D-B5C2-8200FA3E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578"/>
            <a:ext cx="8520600" cy="5727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Input/Output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8EB5B-850B-524B-A783-5F5A1055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415332" cy="3416400"/>
          </a:xfrm>
        </p:spPr>
        <p:txBody>
          <a:bodyPr/>
          <a:lstStyle/>
          <a:p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functions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allow users of a program to place values into programming code.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parameter for an input function is called a 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is a string (this can be indicated by “” or ‘’) such as 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“Enter a number: “ 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user’s response to the prompt will be returned to the input statement call as a string. To use this value as any other data type, it must be converted with another function 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functions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allow programs to output strings to users on a given interface.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parameter of this function is of any type. All types will automatically be converted to strings. </a:t>
            </a:r>
          </a:p>
          <a:p>
            <a:endParaRPr lang="en-US" dirty="0"/>
          </a:p>
        </p:txBody>
      </p:sp>
      <p:pic>
        <p:nvPicPr>
          <p:cNvPr id="7169" name="Picture 1" descr="page7image54530944">
            <a:extLst>
              <a:ext uri="{FF2B5EF4-FFF2-40B4-BE49-F238E27FC236}">
                <a16:creationId xmlns:a16="http://schemas.microsoft.com/office/drawing/2014/main" id="{8E127A73-C6F7-1549-B707-79031862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2" y="1843062"/>
            <a:ext cx="3388397" cy="14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B17BBD-9720-B44A-B9C2-CDE2E04B22BF}"/>
              </a:ext>
            </a:extLst>
          </p:cNvPr>
          <p:cNvSpPr/>
          <p:nvPr/>
        </p:nvSpPr>
        <p:spPr>
          <a:xfrm>
            <a:off x="5727032" y="20946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input(</a:t>
            </a:r>
            <a:r>
              <a:rPr lang="en-US" alt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“Enter a number: “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= </a:t>
            </a:r>
            <a:r>
              <a:rPr lang="en-US" altLang="en-US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</a:t>
            </a:r>
            <a: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xString</a:t>
            </a:r>
            <a: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b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y=x+2</a:t>
            </a:r>
            <a:b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</a:t>
            </a: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altLang="en-US" sz="200" dirty="0">
              <a:solidFill>
                <a:srgbClr val="F8A8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293A-4FC8-424F-811B-1CEAEA5C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If-else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55E2D-A97A-3048-B5EE-2975CF52F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740184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If-else statements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 programmers to adapt the function of their code based on a given condition. </a:t>
            </a:r>
          </a:p>
          <a:p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given condition (i.e</a:t>
            </a:r>
            <a:r>
              <a:rPr lang="en-US" sz="12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% 2 == 0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true, then the statements following the if statement (</a:t>
            </a:r>
            <a:r>
              <a:rPr lang="en-US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will be executed. If the condition is false, the statements following the else statement (</a:t>
            </a:r>
            <a:r>
              <a:rPr lang="en-US" sz="12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will be executed.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condition is tested using the Boolean operators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==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(is equal to),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!=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(is not equal to),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(used to test multiple conditions), and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(used to test if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is true).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Additionally,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else-if statements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b="1" dirty="0" err="1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elif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can be used to provide unique coding statements for multiple conditions. </a:t>
            </a:r>
          </a:p>
          <a:p>
            <a:endParaRPr lang="en-US" dirty="0"/>
          </a:p>
        </p:txBody>
      </p:sp>
      <p:pic>
        <p:nvPicPr>
          <p:cNvPr id="8196" name="Picture 4" descr="page8image54900032">
            <a:extLst>
              <a:ext uri="{FF2B5EF4-FFF2-40B4-BE49-F238E27FC236}">
                <a16:creationId xmlns:a16="http://schemas.microsoft.com/office/drawing/2014/main" id="{31CAE7BF-C0EC-7240-9EAB-E6D9AA27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84" y="1576137"/>
            <a:ext cx="3022953" cy="24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193EE9-F929-1D44-9299-78756C2D6495}"/>
              </a:ext>
            </a:extLst>
          </p:cNvPr>
          <p:cNvSpPr/>
          <p:nvPr/>
        </p:nvSpPr>
        <p:spPr>
          <a:xfrm>
            <a:off x="6121047" y="1879252"/>
            <a:ext cx="3022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= input(“Enter a number: “)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x = int(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endParaRPr lang="en-US" altLang="en-US" sz="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F8A81B"/>
                </a:solidFill>
                <a:latin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Calibri" panose="020F0502020204030204" pitchFamily="34" charset="0"/>
              </a:rPr>
              <a:t>x % 2 == 0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b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print(“This is an even number”) </a:t>
            </a:r>
            <a:endParaRPr lang="en-US" altLang="en-US" sz="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rgbClr val="A0CC3A"/>
                </a:solidFill>
                <a:latin typeface="Calibri" panose="020F0502020204030204" pitchFamily="34" charset="0"/>
              </a:rPr>
              <a:t>elif</a:t>
            </a: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Calibri" panose="020F0502020204030204" pitchFamily="34" charset="0"/>
              </a:rPr>
              <a:t>x == 0</a:t>
            </a: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:</a:t>
            </a:r>
            <a:b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print(“This number equals 0”) </a:t>
            </a:r>
            <a:endParaRPr lang="en-US" altLang="en-US" sz="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8D64AA"/>
                </a:solidFill>
                <a:latin typeface="Calibri" panose="020F0502020204030204" pitchFamily="34" charset="0"/>
              </a:rPr>
              <a:t>else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print(“This is an odd number”)</a:t>
            </a:r>
          </a:p>
        </p:txBody>
      </p:sp>
    </p:spTree>
    <p:extLst>
      <p:ext uri="{BB962C8B-B14F-4D97-AF65-F5344CB8AC3E}">
        <p14:creationId xmlns:p14="http://schemas.microsoft.com/office/powerpoint/2010/main" val="374659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CE96-D4C0-E84E-852F-DA601A50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28D5-3480-914E-8398-85A5F53B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254710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loops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 the same task (iterate) for the number of times specified by an </a:t>
            </a:r>
            <a:r>
              <a:rPr lang="en-U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iterable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(something that can be evaluated repeatedly such as a list, string, or range). </a:t>
            </a:r>
          </a:p>
          <a:p>
            <a:r>
              <a:rPr lang="en-US" sz="12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defines the for loop </a:t>
            </a:r>
          </a:p>
          <a:p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variable defining the number of times the statements within the loop (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</a:t>
            </a:r>
            <a:r>
              <a:rPr lang="en-U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are executed. </a:t>
            </a:r>
          </a:p>
          <a:p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range(start, stop, step)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 is often used to define x.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starting value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final value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stop – 1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the magnitude at which x changes between loops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sz="12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Boolean operator that returns true if the given value (x) is found within a given list, string, range etc.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1" name="Picture 1" descr="page9image54538048">
            <a:extLst>
              <a:ext uri="{FF2B5EF4-FFF2-40B4-BE49-F238E27FC236}">
                <a16:creationId xmlns:a16="http://schemas.microsoft.com/office/drawing/2014/main" id="{AF910E46-C2F4-5045-B879-F4ED75C0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1" y="1691639"/>
            <a:ext cx="3265890" cy="22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31DBA79-D30C-594C-AA12-3A5029B1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410" y="2320457"/>
            <a:ext cx="4579913" cy="14619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input(“Enter a number: “)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int(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altLang="en-US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altLang="en-US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range(0, 5, 1):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</a:t>
            </a: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altLang="en-US" sz="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7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ge10image54649088">
            <a:extLst>
              <a:ext uri="{FF2B5EF4-FFF2-40B4-BE49-F238E27FC236}">
                <a16:creationId xmlns:a16="http://schemas.microsoft.com/office/drawing/2014/main" id="{74E84D9E-7A66-994A-886A-38290CB5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35" y="389824"/>
            <a:ext cx="3150665" cy="21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4C872-FBB5-8144-AF2A-BC5CB801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AA48-964A-2E45-BF2B-8753FA50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06565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loops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statements that iterate so long as a given Boolean condition is met. </a:t>
            </a:r>
          </a:p>
          <a:p>
            <a:pPr lvl="1"/>
            <a:r>
              <a:rPr lang="en-US" sz="12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(the variable determining whether or not the condition is met) is defined and manipulated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header of the while loop (</a:t>
            </a:r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condition (</a:t>
            </a:r>
            <a:r>
              <a:rPr lang="en-US" sz="12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&lt; 5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a statement containing a Boolean variable.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statement used to exit the current for/while loop.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statement used to reject all statements in the current for/while loop iteration and return to the beginning of the loop. </a:t>
            </a:r>
          </a:p>
          <a:p>
            <a:endParaRPr lang="en-US" dirty="0"/>
          </a:p>
        </p:txBody>
      </p:sp>
      <p:pic>
        <p:nvPicPr>
          <p:cNvPr id="9217" name="Picture 1" descr="page10image60862240">
            <a:extLst>
              <a:ext uri="{FF2B5EF4-FFF2-40B4-BE49-F238E27FC236}">
                <a16:creationId xmlns:a16="http://schemas.microsoft.com/office/drawing/2014/main" id="{B54A8FAD-4463-BB43-85BB-7BE32BB2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02" y="2719449"/>
            <a:ext cx="3170712" cy="22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47965-3E5F-3846-82DC-7FCE1E7DD796}"/>
              </a:ext>
            </a:extLst>
          </p:cNvPr>
          <p:cNvSpPr/>
          <p:nvPr/>
        </p:nvSpPr>
        <p:spPr>
          <a:xfrm>
            <a:off x="5681635" y="788289"/>
            <a:ext cx="293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myString</a:t>
            </a:r>
            <a:r>
              <a:rPr lang="en-US" dirty="0">
                <a:latin typeface="Calibri" panose="020F0502020204030204" pitchFamily="34" charset="0"/>
              </a:rPr>
              <a:t> = input(“Enter a number: “) </a:t>
            </a:r>
          </a:p>
          <a:p>
            <a:r>
              <a:rPr lang="en-US" dirty="0" err="1">
                <a:latin typeface="Calibri" panose="020F0502020204030204" pitchFamily="34" charset="0"/>
              </a:rPr>
              <a:t>myInt</a:t>
            </a:r>
            <a:r>
              <a:rPr lang="en-US" dirty="0">
                <a:latin typeface="Calibri" panose="020F0502020204030204" pitchFamily="34" charset="0"/>
              </a:rPr>
              <a:t> = int(</a:t>
            </a:r>
            <a:r>
              <a:rPr lang="en-US" dirty="0" err="1">
                <a:latin typeface="Calibri" panose="020F0502020204030204" pitchFamily="34" charset="0"/>
              </a:rPr>
              <a:t>myString</a:t>
            </a:r>
            <a:r>
              <a:rPr lang="en-US" dirty="0">
                <a:latin typeface="Calibri" panose="020F0502020204030204" pitchFamily="34" charset="0"/>
              </a:rPr>
              <a:t>) </a:t>
            </a:r>
            <a:endParaRPr lang="en-US" dirty="0"/>
          </a:p>
          <a:p>
            <a:r>
              <a:rPr lang="en-US" dirty="0">
                <a:solidFill>
                  <a:srgbClr val="F8A81B"/>
                </a:solidFill>
                <a:latin typeface="Calibri" panose="020F0502020204030204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= 0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6091BA"/>
                </a:solidFill>
                <a:latin typeface="Calibri" panose="020F0502020204030204" pitchFamily="34" charset="0"/>
              </a:rPr>
              <a:t>while</a:t>
            </a:r>
            <a:r>
              <a:rPr lang="en-US" dirty="0">
                <a:solidFill>
                  <a:srgbClr val="4270C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A0CC3A"/>
                </a:solidFill>
                <a:latin typeface="Calibri" panose="020F0502020204030204" pitchFamily="34" charset="0"/>
              </a:rPr>
              <a:t>x &lt; 5</a:t>
            </a:r>
            <a:r>
              <a:rPr lang="en-US" dirty="0">
                <a:solidFill>
                  <a:srgbClr val="4270C1"/>
                </a:solidFill>
                <a:latin typeface="Calibri" panose="020F0502020204030204" pitchFamily="34" charset="0"/>
              </a:rPr>
              <a:t>: 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    print(</a:t>
            </a:r>
            <a:r>
              <a:rPr lang="en-US" dirty="0" err="1">
                <a:latin typeface="Calibri" panose="020F0502020204030204" pitchFamily="34" charset="0"/>
              </a:rPr>
              <a:t>myInt</a:t>
            </a:r>
            <a:r>
              <a:rPr lang="en-US" dirty="0">
                <a:latin typeface="Calibri" panose="020F0502020204030204" pitchFamily="34" charset="0"/>
              </a:rPr>
              <a:t>) </a:t>
            </a:r>
          </a:p>
          <a:p>
            <a:r>
              <a:rPr lang="en-US" dirty="0">
                <a:latin typeface="Calibri" panose="020F0502020204030204" pitchFamily="34" charset="0"/>
              </a:rPr>
              <a:t>    x= x +1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FDFE-4098-256E-138F-983222CB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6678"/>
            <a:ext cx="8520600" cy="914055"/>
          </a:xfrm>
        </p:spPr>
        <p:txBody>
          <a:bodyPr/>
          <a:lstStyle/>
          <a:p>
            <a:pPr algn="ctr"/>
            <a:r>
              <a:rPr lang="en-US" dirty="0"/>
              <a:t>Redbubble.com or Amazon Business</a:t>
            </a:r>
            <a:br>
              <a:rPr lang="en-US" dirty="0"/>
            </a:br>
            <a:r>
              <a:rPr lang="en-US" dirty="0"/>
              <a:t>Poster for Classrooms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33281-5214-0EA2-4B4C-70270781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3" y="1000734"/>
            <a:ext cx="2746436" cy="3889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B9584-7457-3CB2-A8BA-DDA2F98F5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72" y="1000734"/>
            <a:ext cx="2761042" cy="3872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93C24-DDA1-B6EB-53D6-C312FACF6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565" y="1000734"/>
            <a:ext cx="2761041" cy="38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4B6A-48B6-AE52-2BC7-4C458050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and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B0261-4E3E-6B7C-7386-F27E4EC4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60482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Goal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Nunito Sans" pitchFamily="2" charset="0"/>
              </a:rPr>
              <a:t>To create an environment and introduce a basic coding in Python, with a  high-level language that is known for its ease of use and various applications. 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 algn="l">
              <a:buNone/>
            </a:pPr>
            <a:r>
              <a:rPr lang="en-US" sz="2400" b="1" i="0" dirty="0">
                <a:solidFill>
                  <a:schemeClr val="tx1"/>
                </a:solidFill>
                <a:effectLst/>
                <a:latin typeface="Nunito Sans" panose="020F0502020204030204" pitchFamily="2" charset="0"/>
              </a:rPr>
              <a:t>Learning Objectives</a:t>
            </a:r>
          </a:p>
          <a:p>
            <a:pPr marL="114300" indent="0" algn="l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Nunito Sans" panose="020F0502020204030204" pitchFamily="2" charset="0"/>
              </a:rPr>
              <a:t>students will:</a:t>
            </a:r>
          </a:p>
          <a:p>
            <a:pPr marL="11430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Understand the basic capabilities of Python (if/else statements, loops, functions).</a:t>
            </a:r>
          </a:p>
          <a:p>
            <a:pPr marL="11430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Use and edit Python code to plot basic functions in 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Jupyter</a:t>
            </a:r>
            <a:r>
              <a:rPr lang="en-US" b="0" i="0" dirty="0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 Notebook.</a:t>
            </a:r>
          </a:p>
          <a:p>
            <a:pPr marL="11430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Use problem solving skills to write Python code to accomplish a simple task.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FF90DC6-23EB-ED44-A390-67C7402EC1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43" y="228600"/>
            <a:ext cx="1034414" cy="114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10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4AC-C3DE-E445-BCD3-B9E4A49E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Python?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D1C6A-294D-6347-9E5F-C54E0A0F4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is a popular high-level programming language used in various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is an easy language to learn because of its simple syntax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can be used for simple tasks such as plotting or for more complex tasks like machine learning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1B548C-207D-B345-9E17-1A59403895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71" y="2961915"/>
            <a:ext cx="1661057" cy="160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1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9669-94C8-5647-9F38-04113041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Variables, Objects, and Classes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3DC2-F53C-6C4C-BC13-5025CA80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reference to a value stored in a computer’s memory.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 can be sorted into a variety of categories (or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types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such as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 (int/float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Boolean values (true/false),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sequences (strings, lists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collection of data from a computer’s memory that can be manipulated.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VARIABLES ARE OBJECTS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some objects can be defined by data referred to by multiple variables.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functions used to act on/alter an object’s data. They describe what your object can “do.”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3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6B051EB-26E4-BF4C-A207-C4201A4A96EC}"/>
              </a:ext>
            </a:extLst>
          </p:cNvPr>
          <p:cNvSpPr/>
          <p:nvPr/>
        </p:nvSpPr>
        <p:spPr>
          <a:xfrm>
            <a:off x="7182712" y="3081173"/>
            <a:ext cx="1138136" cy="573932"/>
          </a:xfrm>
          <a:prstGeom prst="roundRect">
            <a:avLst/>
          </a:prstGeom>
          <a:solidFill>
            <a:srgbClr val="609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6379CA-F112-A041-A8EE-0B93ED366F76}"/>
              </a:ext>
            </a:extLst>
          </p:cNvPr>
          <p:cNvSpPr/>
          <p:nvPr/>
        </p:nvSpPr>
        <p:spPr>
          <a:xfrm>
            <a:off x="7182712" y="2454777"/>
            <a:ext cx="1138136" cy="573932"/>
          </a:xfrm>
          <a:prstGeom prst="roundRect">
            <a:avLst/>
          </a:prstGeom>
          <a:solidFill>
            <a:srgbClr val="F8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253E0D-A5C9-9D45-8966-E684C7FE109E}"/>
              </a:ext>
            </a:extLst>
          </p:cNvPr>
          <p:cNvSpPr/>
          <p:nvPr/>
        </p:nvSpPr>
        <p:spPr>
          <a:xfrm>
            <a:off x="7182712" y="1840569"/>
            <a:ext cx="1138136" cy="573932"/>
          </a:xfrm>
          <a:prstGeom prst="round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9D5F0-26AA-3A4D-A00A-BB76ED4C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Variables, Objects, and Classes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0A7F-77FB-1841-B281-CC243A01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171679" cy="27577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collection of objects who share the same set of variables/methods.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definition of the class provides a blueprint for all the objects within it (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 may share the same variables (color, size, shape, etc.), but they do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the same values for each variable (blue/red/pink, small/large, square/circular etc.)</a:t>
            </a:r>
          </a:p>
          <a:p>
            <a:endParaRPr lang="en-US" dirty="0"/>
          </a:p>
        </p:txBody>
      </p:sp>
      <p:pic>
        <p:nvPicPr>
          <p:cNvPr id="1025" name="Picture 1" descr="page3image60866976">
            <a:extLst>
              <a:ext uri="{FF2B5EF4-FFF2-40B4-BE49-F238E27FC236}">
                <a16:creationId xmlns:a16="http://schemas.microsoft.com/office/drawing/2014/main" id="{3492707E-53E9-C04E-AF94-E1ED17B2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38" y="1924369"/>
            <a:ext cx="2490537" cy="17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3514C9F-F4DA-2A4C-B8A6-F71DC4D2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BF975-DEB6-FA47-8C0B-B8BCF20008B7}"/>
              </a:ext>
            </a:extLst>
          </p:cNvPr>
          <p:cNvSpPr txBox="1"/>
          <p:nvPr/>
        </p:nvSpPr>
        <p:spPr>
          <a:xfrm>
            <a:off x="7231118" y="1853685"/>
            <a:ext cx="997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#1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Pink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Polo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AA55F-F079-F046-AAA1-5C08CFB4D26D}"/>
              </a:ext>
            </a:extLst>
          </p:cNvPr>
          <p:cNvSpPr txBox="1"/>
          <p:nvPr/>
        </p:nvSpPr>
        <p:spPr>
          <a:xfrm>
            <a:off x="7206915" y="2454777"/>
            <a:ext cx="997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#2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Red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A8F26-5FD8-CB46-A8A8-498A1313E351}"/>
              </a:ext>
            </a:extLst>
          </p:cNvPr>
          <p:cNvSpPr txBox="1"/>
          <p:nvPr/>
        </p:nvSpPr>
        <p:spPr>
          <a:xfrm>
            <a:off x="7182712" y="3068057"/>
            <a:ext cx="10919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#3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Blue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Beetle</a:t>
            </a:r>
          </a:p>
        </p:txBody>
      </p:sp>
    </p:spTree>
    <p:extLst>
      <p:ext uri="{BB962C8B-B14F-4D97-AF65-F5344CB8AC3E}">
        <p14:creationId xmlns:p14="http://schemas.microsoft.com/office/powerpoint/2010/main" val="59349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49BC-F0D7-0049-97F8-75A3CDEF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AAA1-1F8C-D641-8E40-9E40A8975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name of your variable (</a:t>
            </a:r>
            <a:r>
              <a:rPr lang="en-US" sz="1050" b="1" dirty="0" err="1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etc.) is placed on the left of the “=“ operator.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variable names are in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camel case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 first word begins with a lowercase letter and any subsequent words are capitalized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names may also appear in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case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where all words are lowercase, with underscores between words 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assignment operator (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“=“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sets the variable name equal to the memory location where your value is found. 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value of your variable (</a:t>
            </a:r>
            <a:r>
              <a:rPr lang="en-US" sz="105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“Hello, World”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placed on the right of the “=“ operator.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type of this value does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to be stated but its format must abide by a given object type (as shown). </a:t>
            </a:r>
          </a:p>
          <a:p>
            <a:endParaRPr lang="en-US" dirty="0"/>
          </a:p>
        </p:txBody>
      </p:sp>
      <p:pic>
        <p:nvPicPr>
          <p:cNvPr id="2050" name="Picture 2" descr="page4image54542912">
            <a:extLst>
              <a:ext uri="{FF2B5EF4-FFF2-40B4-BE49-F238E27FC236}">
                <a16:creationId xmlns:a16="http://schemas.microsoft.com/office/drawing/2014/main" id="{AE7717A7-829D-A047-9620-90F749E8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48" y="3424598"/>
            <a:ext cx="3194050" cy="13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516021-2922-9A4D-BA26-398EE29C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60" y="3730015"/>
            <a:ext cx="319405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“Hello, World”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myFloat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myList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[7, 8, 9]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myBoolean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0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4215-9D0A-6E44-9EDA-DBC9EE02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8845F-1673-F344-9908-44B71768F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 Syntax </a:t>
            </a:r>
          </a:p>
          <a:p>
            <a:pPr lvl="1"/>
            <a:r>
              <a:rPr lang="en-US" sz="10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...: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indicates that you are defining a new function. </a:t>
            </a:r>
          </a:p>
          <a:p>
            <a:pPr lvl="1"/>
            <a:r>
              <a:rPr lang="en-US" sz="1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function()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refers to the name of your function. By convention, this name is typically lowercase and represents a verb/action. </a:t>
            </a:r>
          </a:p>
          <a:p>
            <a:pPr lvl="1"/>
            <a:r>
              <a:rPr lang="en-US" sz="1000" b="1" dirty="0" err="1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a,b</a:t>
            </a:r>
            <a:r>
              <a:rPr lang="en-US" sz="10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refers to 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parameters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(values or variables) that can be used within the statements of your function’s definition (......). If your function has no parameters, an empty parenthetical () is used. </a:t>
            </a:r>
          </a:p>
          <a:p>
            <a:pPr lvl="1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0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 is an optional statement that will return a value for your function to your original call.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51459-F977-854C-8FA3-A329B6CC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80" y="377011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page5image54627904">
            <a:extLst>
              <a:ext uri="{FF2B5EF4-FFF2-40B4-BE49-F238E27FC236}">
                <a16:creationId xmlns:a16="http://schemas.microsoft.com/office/drawing/2014/main" id="{E6E8F834-0D46-9040-8AAB-F1F1A47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80" y="3429317"/>
            <a:ext cx="2857500" cy="1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383AB-72C0-9646-AAAE-E5AE53E4281C}"/>
              </a:ext>
            </a:extLst>
          </p:cNvPr>
          <p:cNvSpPr/>
          <p:nvPr/>
        </p:nvSpPr>
        <p:spPr>
          <a:xfrm>
            <a:off x="3178136" y="3691712"/>
            <a:ext cx="2672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</a:t>
            </a:r>
            <a:r>
              <a:rPr lang="en-US" alt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en-US" altLang="en-US" sz="16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b</a:t>
            </a:r>
            <a:r>
              <a:rPr lang="en-US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600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 </a:t>
            </a:r>
            <a:endParaRPr lang="en-US" alt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6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altLang="en-US" sz="16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en-US" sz="1600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    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80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0CDC-3B6E-A442-A660-18240E47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5D-CDA0-8F46-AEFE-A50C53948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a function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the function by referring to its name (</a:t>
            </a:r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function()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by placing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necessary arguments (</a:t>
            </a:r>
            <a:r>
              <a:rPr lang="en-US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within the parenthesis separated by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commas.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function(1, 2)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wish, you can set your function call equal to a variable (</a:t>
            </a:r>
            <a:r>
              <a:rPr lang="en-US" b="1" dirty="0" err="1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The value returned by the function will be assigned to your variable name. </a:t>
            </a:r>
          </a:p>
          <a:p>
            <a:endParaRPr lang="en-US" dirty="0"/>
          </a:p>
        </p:txBody>
      </p:sp>
      <p:pic>
        <p:nvPicPr>
          <p:cNvPr id="4097" name="Picture 1" descr="page5image54627712">
            <a:extLst>
              <a:ext uri="{FF2B5EF4-FFF2-40B4-BE49-F238E27FC236}">
                <a16:creationId xmlns:a16="http://schemas.microsoft.com/office/drawing/2014/main" id="{6FCDB6FF-512C-044F-9E68-9A0F2021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3502075"/>
            <a:ext cx="34417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64E953-9527-1249-A9F0-39B6AEC9E033}"/>
              </a:ext>
            </a:extLst>
          </p:cNvPr>
          <p:cNvSpPr/>
          <p:nvPr/>
        </p:nvSpPr>
        <p:spPr>
          <a:xfrm>
            <a:off x="3157991" y="3850809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sz="18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sz="18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en-US" sz="18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8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r>
              <a:rPr lang="en-US" sz="18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9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7352-2674-DF4B-BF65-3D11D810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Data Types and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D65EB-F336-4844-BDF9-237B335AA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type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means of classifying a value and determining what operations can be performed on it. All objects have a data type. </a:t>
            </a:r>
          </a:p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symbols used carry out specific functions/computations. </a:t>
            </a:r>
          </a:p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https://www.youtube.com/watch?v=v5MR5JnKcZI</a:t>
            </a: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6145" name="Picture 1" descr="page6image60921744">
            <a:extLst>
              <a:ext uri="{FF2B5EF4-FFF2-40B4-BE49-F238E27FC236}">
                <a16:creationId xmlns:a16="http://schemas.microsoft.com/office/drawing/2014/main" id="{9205AA22-D85D-1C4A-B101-647599D5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5" y="2622583"/>
            <a:ext cx="3080084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ge6image60925696">
            <a:extLst>
              <a:ext uri="{FF2B5EF4-FFF2-40B4-BE49-F238E27FC236}">
                <a16:creationId xmlns:a16="http://schemas.microsoft.com/office/drawing/2014/main" id="{16522D70-7EE3-EA4E-8A77-D3A19E62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273"/>
            <a:ext cx="3404937" cy="20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832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1444</Words>
  <Application>Microsoft Office PowerPoint</Application>
  <PresentationFormat>On-screen Show (16:9)</PresentationFormat>
  <Paragraphs>105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Arial</vt:lpstr>
      <vt:lpstr>Nunito Sans</vt:lpstr>
      <vt:lpstr>Calibri</vt:lpstr>
      <vt:lpstr>Simple Light</vt:lpstr>
      <vt:lpstr>PowerPoint Presentation</vt:lpstr>
      <vt:lpstr>Goal and Objective</vt:lpstr>
      <vt:lpstr>What is Python?</vt:lpstr>
      <vt:lpstr>Variables, Objects, and Classes  </vt:lpstr>
      <vt:lpstr>Variables, Objects, and Classes (cont.) </vt:lpstr>
      <vt:lpstr>Basic Syntax Rules  </vt:lpstr>
      <vt:lpstr>Basic Syntax Rules  </vt:lpstr>
      <vt:lpstr>Basic Syntax Rules (cont.)</vt:lpstr>
      <vt:lpstr>Common Data Types and Operators</vt:lpstr>
      <vt:lpstr>Input/Output</vt:lpstr>
      <vt:lpstr>If-else Statements</vt:lpstr>
      <vt:lpstr>For Loops</vt:lpstr>
      <vt:lpstr>While Loops</vt:lpstr>
      <vt:lpstr>Redbubble.com or Amazon Business Poster for Classrooms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Conner, Camille L.</cp:lastModifiedBy>
  <cp:revision>23</cp:revision>
  <dcterms:modified xsi:type="dcterms:W3CDTF">2023-07-19T16:20:52Z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22f5e7-790d-42f7-b380-9b670131539d_Enabled">
    <vt:lpwstr>true</vt:lpwstr>
  </property>
  <property fmtid="{D5CDD505-2E9C-101B-9397-08002B2CF9AE}" pid="3" name="MSIP_Label_9722f5e7-790d-42f7-b380-9b670131539d_SetDate">
    <vt:lpwstr>2023-07-19T14:46:42Z</vt:lpwstr>
  </property>
  <property fmtid="{D5CDD505-2E9C-101B-9397-08002B2CF9AE}" pid="4" name="MSIP_Label_9722f5e7-790d-42f7-b380-9b670131539d_Method">
    <vt:lpwstr>Standard</vt:lpwstr>
  </property>
  <property fmtid="{D5CDD505-2E9C-101B-9397-08002B2CF9AE}" pid="5" name="MSIP_Label_9722f5e7-790d-42f7-b380-9b670131539d_Name">
    <vt:lpwstr>defa4170-0d19-0005-0004-bc88714345d2</vt:lpwstr>
  </property>
  <property fmtid="{D5CDD505-2E9C-101B-9397-08002B2CF9AE}" pid="6" name="MSIP_Label_9722f5e7-790d-42f7-b380-9b670131539d_SiteId">
    <vt:lpwstr>30a73731-7d5a-4693-a4af-1f5d4e74ca93</vt:lpwstr>
  </property>
  <property fmtid="{D5CDD505-2E9C-101B-9397-08002B2CF9AE}" pid="7" name="MSIP_Label_9722f5e7-790d-42f7-b380-9b670131539d_ActionId">
    <vt:lpwstr>df183c8f-c3a4-474a-8fa2-13d01d0af72c</vt:lpwstr>
  </property>
  <property fmtid="{D5CDD505-2E9C-101B-9397-08002B2CF9AE}" pid="8" name="MSIP_Label_9722f5e7-790d-42f7-b380-9b670131539d_ContentBits">
    <vt:lpwstr>0</vt:lpwstr>
  </property>
</Properties>
</file>