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70" r:id="rId2"/>
    <p:sldId id="268" r:id="rId3"/>
    <p:sldId id="269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0" d="100"/>
          <a:sy n="70" d="100"/>
        </p:scale>
        <p:origin x="73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287D05-F4A3-43E1-B57A-A7C5778EB0F4}" type="datetimeFigureOut">
              <a:rPr lang="en-US" smtClean="0"/>
              <a:t>7/14/2022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4CF1DF5-0439-4AC6-BDB7-B5507F55EE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4421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Google Shape;200;g112a68638fb_1_2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1" name="Google Shape;201;g112a68638fb_1_2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" name="Google Shape;221;g112a68638fb_1_19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2" name="Google Shape;222;g112a68638fb_1_19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654965-B02D-77B6-26AA-D768DD0CC1C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8B6579E-8EB9-53BD-365E-DBA41D2FD35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1077AA7-C496-45A2-262A-B575009C81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B8D342-35E6-4FCB-B174-8A83FA3FCA72}" type="datetimeFigureOut">
              <a:rPr lang="en-US" smtClean="0"/>
              <a:t>7/14/2022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A9E564A-96EC-5C10-A5CA-AD03E77F4C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28E590-2BA3-0712-1C1D-B560D2F624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DED6AC-80C6-4C05-877A-8EF74F5B26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55874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603D0E-C610-C12D-B1CB-54992ED675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E1E6FE0-37F7-F9A0-5E0C-CF90D7E1F77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1D6B11E-BD86-F994-2E97-568ECDB5E4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B8D342-35E6-4FCB-B174-8A83FA3FCA72}" type="datetimeFigureOut">
              <a:rPr lang="en-US" smtClean="0"/>
              <a:t>7/14/2022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4AE40BF-22FF-94B8-D27C-6EE40C7382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F8D728-26DF-AD90-0AFE-28FD0E33BB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DED6AC-80C6-4C05-877A-8EF74F5B26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6466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8DA6BB6-6BD3-6A40-A697-F6768719D74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5C79217-56D0-00F8-0E4E-0766D19CD29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26359F2-95A5-A14B-D0BC-51A22B7F67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B8D342-35E6-4FCB-B174-8A83FA3FCA72}" type="datetimeFigureOut">
              <a:rPr lang="en-US" smtClean="0"/>
              <a:t>7/14/2022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8CD50B-D284-0D62-3F64-D61258CAE7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D5DAB22-EB71-5C1A-CFB1-943EFC01D9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DED6AC-80C6-4C05-877A-8EF74F5B26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960445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 title and description">
    <p:spTree>
      <p:nvGrpSpPr>
        <p:cNvPr id="1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9"/>
          <p:cNvSpPr/>
          <p:nvPr/>
        </p:nvSpPr>
        <p:spPr>
          <a:xfrm>
            <a:off x="6096000" y="100"/>
            <a:ext cx="6096000" cy="68580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cxnSp>
        <p:nvCxnSpPr>
          <p:cNvPr id="40" name="Google Shape;40;p9"/>
          <p:cNvCxnSpPr/>
          <p:nvPr/>
        </p:nvCxnSpPr>
        <p:spPr>
          <a:xfrm>
            <a:off x="6706233" y="5994000"/>
            <a:ext cx="624400" cy="0"/>
          </a:xfrm>
          <a:prstGeom prst="straightConnector1">
            <a:avLst/>
          </a:prstGeom>
          <a:noFill/>
          <a:ln w="19050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41" name="Google Shape;41;p9"/>
          <p:cNvSpPr txBox="1">
            <a:spLocks noGrp="1"/>
          </p:cNvSpPr>
          <p:nvPr>
            <p:ph type="title"/>
          </p:nvPr>
        </p:nvSpPr>
        <p:spPr>
          <a:xfrm>
            <a:off x="354000" y="1607767"/>
            <a:ext cx="5393600" cy="2012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9pPr>
          </a:lstStyle>
          <a:p>
            <a:endParaRPr/>
          </a:p>
        </p:txBody>
      </p:sp>
      <p:sp>
        <p:nvSpPr>
          <p:cNvPr id="42" name="Google Shape;42;p9"/>
          <p:cNvSpPr txBox="1">
            <a:spLocks noGrp="1"/>
          </p:cNvSpPr>
          <p:nvPr>
            <p:ph type="subTitle" idx="1"/>
          </p:nvPr>
        </p:nvSpPr>
        <p:spPr>
          <a:xfrm>
            <a:off x="354000" y="3692001"/>
            <a:ext cx="5393600" cy="1794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9pPr>
          </a:lstStyle>
          <a:p>
            <a:endParaRPr/>
          </a:p>
        </p:txBody>
      </p:sp>
      <p:sp>
        <p:nvSpPr>
          <p:cNvPr id="43" name="Google Shape;43;p9"/>
          <p:cNvSpPr txBox="1">
            <a:spLocks noGrp="1"/>
          </p:cNvSpPr>
          <p:nvPr>
            <p:ph type="body" idx="2"/>
          </p:nvPr>
        </p:nvSpPr>
        <p:spPr>
          <a:xfrm>
            <a:off x="6586000" y="965600"/>
            <a:ext cx="5116000" cy="4926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609585" lvl="0" indent="-457189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  <a:defRPr>
                <a:solidFill>
                  <a:schemeClr val="lt1"/>
                </a:solidFill>
              </a:defRPr>
            </a:lvl1pPr>
            <a:lvl2pPr marL="1219170" lvl="1" indent="-42332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2pPr>
            <a:lvl3pPr marL="1828754" lvl="2" indent="-42332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3pPr>
            <a:lvl4pPr marL="2438339" lvl="3" indent="-42332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4pPr>
            <a:lvl5pPr marL="3047924" lvl="4" indent="-42332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5pPr>
            <a:lvl6pPr marL="3657509" lvl="5" indent="-42332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6pPr>
            <a:lvl7pPr marL="4267093" lvl="6" indent="-42332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7pPr>
            <a:lvl8pPr marL="4876678" lvl="7" indent="-42332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8pPr>
            <a:lvl9pPr marL="5486263" lvl="8" indent="-42332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44" name="Google Shape;44;p9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191979372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 and body">
    <p:spTree>
      <p:nvGrpSpPr>
        <p:cNvPr id="1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4"/>
          <p:cNvSpPr/>
          <p:nvPr/>
        </p:nvSpPr>
        <p:spPr>
          <a:xfrm>
            <a:off x="0" y="6727600"/>
            <a:ext cx="12192000" cy="130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0" name="Google Shape;20;p4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4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57189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1219170" lvl="1" indent="-423323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828754" lvl="2" indent="-423323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2438339" lvl="3" indent="-423323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3047924" lvl="4" indent="-423323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3657509" lvl="5" indent="-423323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4267093" lvl="6" indent="-423323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4876678" lvl="7" indent="-423323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5486263" lvl="8" indent="-423323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22" name="Google Shape;22;p4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27710620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20F367-FB2E-B4E0-C939-98DEE04B5A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4EA77D-236A-E8D9-9877-A3D838E984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D43ACB-4724-912D-670B-64C8B93402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B8D342-35E6-4FCB-B174-8A83FA3FCA72}" type="datetimeFigureOut">
              <a:rPr lang="en-US" smtClean="0"/>
              <a:t>7/14/2022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6A8883B-6695-29A7-E925-19592CCCCF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A21923C-216E-A5E3-1DA8-53E44B4D7D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DED6AC-80C6-4C05-877A-8EF74F5B26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65529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279565-15C5-1FC7-FC9F-BB64B9E947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CA6DF7-1D6F-9702-A1CA-DFB582A79B1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0D24A2-2F0E-F20E-03DF-57CA71DBC1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B8D342-35E6-4FCB-B174-8A83FA3FCA72}" type="datetimeFigureOut">
              <a:rPr lang="en-US" smtClean="0"/>
              <a:t>7/14/2022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00F662A-5545-F011-0D2F-C517F5401A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D13242-57B9-7696-EC5E-C33908F520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DED6AC-80C6-4C05-877A-8EF74F5B26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07881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31A556-A221-8F5A-CB6C-F727F0CA6E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696A3C-C1EF-94CC-99D2-8C5B4EB8597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474375C-81C5-3B9C-AC2A-8C22F5E71DB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A1690A0-C6CD-331D-A8DB-56A63084B6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B8D342-35E6-4FCB-B174-8A83FA3FCA72}" type="datetimeFigureOut">
              <a:rPr lang="en-US" smtClean="0"/>
              <a:t>7/14/2022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2271703-9194-6A3D-77C1-601D36933C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83A36A3-ADF9-201A-CBF7-9099210225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DED6AC-80C6-4C05-877A-8EF74F5B26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82931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23012B-392C-5369-A331-4AB1A1F2E0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BBDB950-665F-7639-4326-8CFD4DDF993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E1EC0B7-9CA3-FF41-91B6-35783F38715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95DC50C-60FF-8408-2399-D56CC6A3ECA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2DF4C75-DFC9-EDF9-AF8F-6CA71DAE78E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4B0FB01-8E66-D3C1-3DC6-713BFEDB0F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B8D342-35E6-4FCB-B174-8A83FA3FCA72}" type="datetimeFigureOut">
              <a:rPr lang="en-US" smtClean="0"/>
              <a:t>7/14/2022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03FBB7B-20D5-64DD-5716-4B4F3403FA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77593CA-14C1-CAFF-16A0-2B9CEB80A7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DED6AC-80C6-4C05-877A-8EF74F5B26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53119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216325-4AF4-512E-C00C-166A259E8A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52AAB15-72C1-9E6F-5A32-2D76B98A1F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B8D342-35E6-4FCB-B174-8A83FA3FCA72}" type="datetimeFigureOut">
              <a:rPr lang="en-US" smtClean="0"/>
              <a:t>7/14/2022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8A51F2A-1F1D-E4B7-F316-22239087D6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9355109-0A3A-413D-86E1-B057DB8928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DED6AC-80C6-4C05-877A-8EF74F5B26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20159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F8D4023-0010-2A34-237B-E97D788CB6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B8D342-35E6-4FCB-B174-8A83FA3FCA72}" type="datetimeFigureOut">
              <a:rPr lang="en-US" smtClean="0"/>
              <a:t>7/14/2022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910F8D5-18AC-6B64-7529-5A1B47D891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5A80DAF-D2E3-B178-C1D5-6B8439B4A3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DED6AC-80C6-4C05-877A-8EF74F5B26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46310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108C1A-4AEB-F15F-18B4-A0AF4C2C0A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0C96E0-2967-2326-91C8-3707FAE970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7CB9354-5D5B-F33B-6BC9-4D58ED601E1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D129F88-EECA-CE01-B2E0-ECB148047C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B8D342-35E6-4FCB-B174-8A83FA3FCA72}" type="datetimeFigureOut">
              <a:rPr lang="en-US" smtClean="0"/>
              <a:t>7/14/2022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948CBD7-160E-2212-13A9-1BD153E3C7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9142F3D-2503-9CFA-AC82-86A996F06F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DED6AC-80C6-4C05-877A-8EF74F5B26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83339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7315A5-34BE-E626-0F59-8A1036FD84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D5996EC-C30D-F418-E254-B61C3CAEFCA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30FEA4F-2D1A-279B-2F03-D5A8E7A558A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2E7123B-3930-5778-E7B0-26824F8A7A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B8D342-35E6-4FCB-B174-8A83FA3FCA72}" type="datetimeFigureOut">
              <a:rPr lang="en-US" smtClean="0"/>
              <a:t>7/14/2022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5DEEC0E-6469-6C0F-B047-E726C793D0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7ABFE99-F206-5622-D1F6-5D1C028F43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DED6AC-80C6-4C05-877A-8EF74F5B26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14341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ADD2D9D-7E26-BB86-0BF4-3413B80A79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A3298E2-201B-B7F7-1020-0B39A4E63B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D31EB15-CA88-B628-C1C3-09A6ED4667F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B8D342-35E6-4FCB-B174-8A83FA3FCA72}" type="datetimeFigureOut">
              <a:rPr lang="en-US" smtClean="0"/>
              <a:t>7/14/2022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51AEB91-1004-A152-19D3-5875089047C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A6EDC50-84F4-DEFA-C9F2-2EEB5DC8EAC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DED6AC-80C6-4C05-877A-8EF74F5B26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52660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C1DD1A8A-57D5-4A81-AD04-532B043C56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 descr="Computer script on a screen">
            <a:extLst>
              <a:ext uri="{FF2B5EF4-FFF2-40B4-BE49-F238E27FC236}">
                <a16:creationId xmlns:a16="http://schemas.microsoft.com/office/drawing/2014/main" id="{C7D6D9AD-8E0B-59ED-DA94-A94C55C34350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5981" b="9749"/>
          <a:stretch/>
        </p:blipFill>
        <p:spPr>
          <a:xfrm>
            <a:off x="-3047" y="10"/>
            <a:ext cx="12191999" cy="6857990"/>
          </a:xfrm>
          <a:prstGeom prst="rect">
            <a:avLst/>
          </a:prstGeom>
        </p:spPr>
      </p:pic>
      <p:sp>
        <p:nvSpPr>
          <p:cNvPr id="14" name="Rectangle 13">
            <a:extLst>
              <a:ext uri="{FF2B5EF4-FFF2-40B4-BE49-F238E27FC236}">
                <a16:creationId xmlns:a16="http://schemas.microsoft.com/office/drawing/2014/main" id="{007891EC-4501-44ED-A8C8-B11B6DB767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207602"/>
            <a:ext cx="12191999" cy="3162146"/>
          </a:xfrm>
          <a:prstGeom prst="rect">
            <a:avLst/>
          </a:prstGeom>
          <a:gradFill flip="none" rotWithShape="1">
            <a:gsLst>
              <a:gs pos="0">
                <a:srgbClr val="000000">
                  <a:alpha val="0"/>
                </a:srgbClr>
              </a:gs>
              <a:gs pos="25000">
                <a:srgbClr val="000000">
                  <a:alpha val="15000"/>
                </a:srgbClr>
              </a:gs>
              <a:gs pos="75000">
                <a:srgbClr val="000000">
                  <a:alpha val="15000"/>
                </a:srgbClr>
              </a:gs>
              <a:gs pos="50000">
                <a:srgbClr val="000000">
                  <a:alpha val="30000"/>
                </a:srgbClr>
              </a:gs>
              <a:gs pos="100000">
                <a:srgbClr val="000000">
                  <a:alpha val="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BDDAA0BA-A344-D5C4-011B-AAD13225A7C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97280" y="325550"/>
            <a:ext cx="10058400" cy="3574778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r>
              <a:rPr lang="en-US" sz="5200">
                <a:solidFill>
                  <a:srgbClr val="FFFFFF"/>
                </a:solidFill>
              </a:rPr>
              <a:t>Introduction to Programming a MicroBit</a:t>
            </a:r>
          </a:p>
        </p:txBody>
      </p:sp>
      <p:sp>
        <p:nvSpPr>
          <p:cNvPr id="6" name="Subtitle 5">
            <a:extLst>
              <a:ext uri="{FF2B5EF4-FFF2-40B4-BE49-F238E27FC236}">
                <a16:creationId xmlns:a16="http://schemas.microsoft.com/office/drawing/2014/main" id="{3827971C-9FD5-564D-3199-251B8391ACD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00051" y="4072043"/>
            <a:ext cx="10058400" cy="1282707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79516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Google Shape;203;p25"/>
          <p:cNvSpPr txBox="1"/>
          <p:nvPr/>
        </p:nvSpPr>
        <p:spPr>
          <a:xfrm>
            <a:off x="5382400" y="315633"/>
            <a:ext cx="2282400" cy="59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b" anchorCtr="0">
            <a:noAutofit/>
          </a:bodyPr>
          <a:lstStyle/>
          <a:p>
            <a:pPr>
              <a:lnSpc>
                <a:spcPct val="115000"/>
              </a:lnSpc>
            </a:pPr>
            <a:r>
              <a:rPr lang="en" sz="933" b="1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rPr>
              <a:t>Foundations of Computing Systems</a:t>
            </a:r>
            <a:endParaRPr sz="933" b="1">
              <a:solidFill>
                <a:schemeClr val="dk2"/>
              </a:solidFill>
              <a:latin typeface="Roboto"/>
              <a:ea typeface="Roboto"/>
              <a:cs typeface="Roboto"/>
              <a:sym typeface="Roboto"/>
            </a:endParaRPr>
          </a:p>
          <a:p>
            <a:pPr>
              <a:lnSpc>
                <a:spcPct val="115000"/>
              </a:lnSpc>
            </a:pPr>
            <a:endParaRPr sz="933" b="1">
              <a:solidFill>
                <a:srgbClr val="0C58D3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204" name="Google Shape;204;p25"/>
          <p:cNvSpPr/>
          <p:nvPr/>
        </p:nvSpPr>
        <p:spPr>
          <a:xfrm flipH="1">
            <a:off x="5178665" y="967"/>
            <a:ext cx="2446400" cy="191200"/>
          </a:xfrm>
          <a:prstGeom prst="parallelogram">
            <a:avLst>
              <a:gd name="adj" fmla="val 96952"/>
            </a:avLst>
          </a:pr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r>
              <a:rPr lang="en" sz="1467"/>
              <a:t>  </a:t>
            </a:r>
            <a:endParaRPr sz="1467"/>
          </a:p>
        </p:txBody>
      </p:sp>
      <p:sp>
        <p:nvSpPr>
          <p:cNvPr id="205" name="Google Shape;205;p25"/>
          <p:cNvSpPr/>
          <p:nvPr/>
        </p:nvSpPr>
        <p:spPr>
          <a:xfrm>
            <a:off x="5178799" y="206065"/>
            <a:ext cx="2446400" cy="191200"/>
          </a:xfrm>
          <a:prstGeom prst="parallelogram">
            <a:avLst>
              <a:gd name="adj" fmla="val 96952"/>
            </a:avLst>
          </a:pr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endParaRPr sz="1467"/>
          </a:p>
        </p:txBody>
      </p:sp>
      <p:sp>
        <p:nvSpPr>
          <p:cNvPr id="206" name="Google Shape;206;p25"/>
          <p:cNvSpPr txBox="1"/>
          <p:nvPr/>
        </p:nvSpPr>
        <p:spPr>
          <a:xfrm>
            <a:off x="7664860" y="314685"/>
            <a:ext cx="2006800" cy="59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b" anchorCtr="0">
            <a:noAutofit/>
          </a:bodyPr>
          <a:lstStyle/>
          <a:p>
            <a:pPr>
              <a:lnSpc>
                <a:spcPct val="115000"/>
              </a:lnSpc>
            </a:pPr>
            <a:r>
              <a:rPr lang="en" sz="933" b="1">
                <a:solidFill>
                  <a:srgbClr val="858585"/>
                </a:solidFill>
                <a:latin typeface="Roboto"/>
                <a:ea typeface="Roboto"/>
                <a:cs typeface="Roboto"/>
                <a:sym typeface="Roboto"/>
              </a:rPr>
              <a:t>Main Operations</a:t>
            </a:r>
            <a:endParaRPr sz="933" b="1">
              <a:solidFill>
                <a:srgbClr val="858585"/>
              </a:solidFill>
              <a:latin typeface="Roboto"/>
              <a:ea typeface="Roboto"/>
              <a:cs typeface="Roboto"/>
              <a:sym typeface="Roboto"/>
            </a:endParaRPr>
          </a:p>
          <a:p>
            <a:pPr>
              <a:lnSpc>
                <a:spcPct val="115000"/>
              </a:lnSpc>
            </a:pPr>
            <a:endParaRPr sz="933" b="1">
              <a:solidFill>
                <a:srgbClr val="858585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207" name="Google Shape;207;p25"/>
          <p:cNvSpPr/>
          <p:nvPr/>
        </p:nvSpPr>
        <p:spPr>
          <a:xfrm flipH="1">
            <a:off x="7461125" y="19"/>
            <a:ext cx="2446400" cy="191200"/>
          </a:xfrm>
          <a:prstGeom prst="parallelogram">
            <a:avLst>
              <a:gd name="adj" fmla="val 96952"/>
            </a:avLst>
          </a:prstGeom>
          <a:solidFill>
            <a:srgbClr val="C2C2C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r>
              <a:rPr lang="en" sz="1467"/>
              <a:t>  </a:t>
            </a:r>
            <a:endParaRPr sz="1467"/>
          </a:p>
        </p:txBody>
      </p:sp>
      <p:sp>
        <p:nvSpPr>
          <p:cNvPr id="208" name="Google Shape;208;p25"/>
          <p:cNvSpPr/>
          <p:nvPr/>
        </p:nvSpPr>
        <p:spPr>
          <a:xfrm>
            <a:off x="7461259" y="205117"/>
            <a:ext cx="2446400" cy="191200"/>
          </a:xfrm>
          <a:prstGeom prst="parallelogram">
            <a:avLst>
              <a:gd name="adj" fmla="val 96952"/>
            </a:avLst>
          </a:prstGeom>
          <a:solidFill>
            <a:srgbClr val="858585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endParaRPr sz="1467"/>
          </a:p>
        </p:txBody>
      </p:sp>
      <p:sp>
        <p:nvSpPr>
          <p:cNvPr id="209" name="Google Shape;209;p25"/>
          <p:cNvSpPr txBox="1"/>
          <p:nvPr/>
        </p:nvSpPr>
        <p:spPr>
          <a:xfrm>
            <a:off x="9949211" y="314671"/>
            <a:ext cx="2006800" cy="59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b" anchorCtr="0">
            <a:noAutofit/>
          </a:bodyPr>
          <a:lstStyle/>
          <a:p>
            <a:pPr>
              <a:lnSpc>
                <a:spcPct val="115000"/>
              </a:lnSpc>
            </a:pPr>
            <a:r>
              <a:rPr lang="en" sz="933" b="1">
                <a:solidFill>
                  <a:srgbClr val="858585"/>
                </a:solidFill>
                <a:latin typeface="Roboto"/>
                <a:ea typeface="Roboto"/>
                <a:cs typeface="Roboto"/>
                <a:sym typeface="Roboto"/>
              </a:rPr>
              <a:t>Cross-Disciplinary Connections</a:t>
            </a:r>
            <a:endParaRPr sz="933" b="1">
              <a:solidFill>
                <a:srgbClr val="858585"/>
              </a:solidFill>
              <a:latin typeface="Roboto"/>
              <a:ea typeface="Roboto"/>
              <a:cs typeface="Roboto"/>
              <a:sym typeface="Roboto"/>
            </a:endParaRPr>
          </a:p>
          <a:p>
            <a:pPr>
              <a:lnSpc>
                <a:spcPct val="115000"/>
              </a:lnSpc>
            </a:pPr>
            <a:r>
              <a:rPr lang="en" sz="933" b="1">
                <a:solidFill>
                  <a:srgbClr val="858585"/>
                </a:solidFill>
                <a:latin typeface="Roboto"/>
                <a:ea typeface="Roboto"/>
                <a:cs typeface="Roboto"/>
                <a:sym typeface="Roboto"/>
              </a:rPr>
              <a:t> </a:t>
            </a:r>
            <a:endParaRPr sz="933" b="1">
              <a:solidFill>
                <a:srgbClr val="858585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210" name="Google Shape;210;p25"/>
          <p:cNvSpPr/>
          <p:nvPr/>
        </p:nvSpPr>
        <p:spPr>
          <a:xfrm flipH="1">
            <a:off x="9745477" y="4"/>
            <a:ext cx="2446400" cy="191200"/>
          </a:xfrm>
          <a:prstGeom prst="parallelogram">
            <a:avLst>
              <a:gd name="adj" fmla="val 96952"/>
            </a:avLst>
          </a:prstGeom>
          <a:solidFill>
            <a:srgbClr val="C2C2C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r>
              <a:rPr lang="en" sz="1467"/>
              <a:t>  </a:t>
            </a:r>
            <a:endParaRPr sz="1467"/>
          </a:p>
        </p:txBody>
      </p:sp>
      <p:sp>
        <p:nvSpPr>
          <p:cNvPr id="211" name="Google Shape;211;p25"/>
          <p:cNvSpPr/>
          <p:nvPr/>
        </p:nvSpPr>
        <p:spPr>
          <a:xfrm>
            <a:off x="9745611" y="205103"/>
            <a:ext cx="2446400" cy="191200"/>
          </a:xfrm>
          <a:prstGeom prst="parallelogram">
            <a:avLst>
              <a:gd name="adj" fmla="val 96952"/>
            </a:avLst>
          </a:prstGeom>
          <a:solidFill>
            <a:srgbClr val="858585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endParaRPr sz="1467"/>
          </a:p>
        </p:txBody>
      </p:sp>
      <p:sp>
        <p:nvSpPr>
          <p:cNvPr id="212" name="Google Shape;212;p25"/>
          <p:cNvSpPr txBox="1"/>
          <p:nvPr/>
        </p:nvSpPr>
        <p:spPr>
          <a:xfrm>
            <a:off x="102933" y="113834"/>
            <a:ext cx="5860800" cy="28315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spAutoFit/>
          </a:bodyPr>
          <a:lstStyle/>
          <a:p>
            <a:r>
              <a:rPr lang="en" sz="24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rPr>
              <a:t>Computing Systems </a:t>
            </a:r>
            <a:endParaRPr sz="2400">
              <a:solidFill>
                <a:schemeClr val="dk1"/>
              </a:solidFill>
              <a:latin typeface="Proxima Nova"/>
              <a:ea typeface="Proxima Nova"/>
              <a:cs typeface="Proxima Nova"/>
              <a:sym typeface="Proxima Nova"/>
            </a:endParaRPr>
          </a:p>
          <a:p>
            <a:pPr marL="609585" indent="-423323">
              <a:buClr>
                <a:srgbClr val="FF00FF"/>
              </a:buClr>
              <a:buSzPts val="1400"/>
              <a:buFont typeface="Proxima Nova"/>
              <a:buAutoNum type="arabicPeriod"/>
            </a:pPr>
            <a:r>
              <a:rPr lang="en" sz="2400" b="1">
                <a:solidFill>
                  <a:srgbClr val="FF00FF"/>
                </a:solidFill>
                <a:latin typeface="Proxima Nova"/>
                <a:ea typeface="Proxima Nova"/>
                <a:cs typeface="Proxima Nova"/>
                <a:sym typeface="Proxima Nova"/>
              </a:rPr>
              <a:t>Receive input (stimulus) from the world</a:t>
            </a:r>
            <a:endParaRPr sz="2400" b="1">
              <a:solidFill>
                <a:srgbClr val="FF00FF"/>
              </a:solidFill>
              <a:latin typeface="Proxima Nova"/>
              <a:ea typeface="Proxima Nova"/>
              <a:cs typeface="Proxima Nova"/>
              <a:sym typeface="Proxima Nova"/>
            </a:endParaRPr>
          </a:p>
          <a:p>
            <a:pPr marL="609585" indent="-423323">
              <a:buClr>
                <a:srgbClr val="00FFFF"/>
              </a:buClr>
              <a:buSzPts val="1400"/>
              <a:buFont typeface="Proxima Nova"/>
              <a:buAutoNum type="arabicPeriod"/>
            </a:pPr>
            <a:r>
              <a:rPr lang="en" sz="2400" b="1">
                <a:solidFill>
                  <a:srgbClr val="00FFFF"/>
                </a:solidFill>
                <a:highlight>
                  <a:srgbClr val="666666"/>
                </a:highlight>
                <a:latin typeface="Proxima Nova"/>
                <a:ea typeface="Proxima Nova"/>
                <a:cs typeface="Proxima Nova"/>
                <a:sym typeface="Proxima Nova"/>
              </a:rPr>
              <a:t>Process input / information</a:t>
            </a:r>
            <a:endParaRPr sz="2400" b="1">
              <a:solidFill>
                <a:srgbClr val="00FFFF"/>
              </a:solidFill>
              <a:highlight>
                <a:srgbClr val="666666"/>
              </a:highlight>
              <a:latin typeface="Proxima Nova"/>
              <a:ea typeface="Proxima Nova"/>
              <a:cs typeface="Proxima Nova"/>
              <a:sym typeface="Proxima Nova"/>
            </a:endParaRPr>
          </a:p>
          <a:p>
            <a:pPr marL="609585" indent="-423323">
              <a:buClr>
                <a:srgbClr val="00FFFF"/>
              </a:buClr>
              <a:buSzPts val="1400"/>
              <a:buFont typeface="Proxima Nova"/>
              <a:buAutoNum type="arabicPeriod"/>
            </a:pPr>
            <a:r>
              <a:rPr lang="en" sz="2400" b="1">
                <a:solidFill>
                  <a:srgbClr val="00FFFF"/>
                </a:solidFill>
                <a:highlight>
                  <a:srgbClr val="666666"/>
                </a:highlight>
                <a:latin typeface="Proxima Nova"/>
                <a:ea typeface="Proxima Nova"/>
                <a:cs typeface="Proxima Nova"/>
                <a:sym typeface="Proxima Nova"/>
              </a:rPr>
              <a:t>Respond to input / information</a:t>
            </a:r>
            <a:endParaRPr sz="2400" b="1">
              <a:solidFill>
                <a:srgbClr val="00FFFF"/>
              </a:solidFill>
              <a:highlight>
                <a:srgbClr val="666666"/>
              </a:highlight>
              <a:latin typeface="Proxima Nova"/>
              <a:ea typeface="Proxima Nova"/>
              <a:cs typeface="Proxima Nova"/>
              <a:sym typeface="Proxima Nova"/>
            </a:endParaRPr>
          </a:p>
          <a:p>
            <a:pPr marL="609585" indent="-423323">
              <a:buClr>
                <a:srgbClr val="FF0000"/>
              </a:buClr>
              <a:buSzPts val="1400"/>
              <a:buFont typeface="Proxima Nova"/>
              <a:buAutoNum type="arabicPeriod"/>
            </a:pPr>
            <a:r>
              <a:rPr lang="en" sz="2400" b="1">
                <a:solidFill>
                  <a:srgbClr val="FF0000"/>
                </a:solidFill>
                <a:latin typeface="Proxima Nova"/>
                <a:ea typeface="Proxima Nova"/>
                <a:cs typeface="Proxima Nova"/>
                <a:sym typeface="Proxima Nova"/>
              </a:rPr>
              <a:t>Generate output (response) to the world</a:t>
            </a:r>
            <a:endParaRPr sz="2400" b="1">
              <a:solidFill>
                <a:srgbClr val="FF0000"/>
              </a:solidFill>
              <a:latin typeface="Proxima Nova"/>
              <a:ea typeface="Proxima Nova"/>
              <a:cs typeface="Proxima Nova"/>
              <a:sym typeface="Proxima Nova"/>
            </a:endParaRPr>
          </a:p>
        </p:txBody>
      </p:sp>
      <p:pic>
        <p:nvPicPr>
          <p:cNvPr id="213" name="Google Shape;213;p2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538167" y="827168"/>
            <a:ext cx="6292600" cy="2601833"/>
          </a:xfrm>
          <a:prstGeom prst="rect">
            <a:avLst/>
          </a:prstGeom>
          <a:noFill/>
          <a:ln>
            <a:noFill/>
          </a:ln>
        </p:spPr>
      </p:pic>
      <p:sp>
        <p:nvSpPr>
          <p:cNvPr id="214" name="Google Shape;214;p25"/>
          <p:cNvSpPr/>
          <p:nvPr/>
        </p:nvSpPr>
        <p:spPr>
          <a:xfrm>
            <a:off x="8960233" y="1382793"/>
            <a:ext cx="595200" cy="595200"/>
          </a:xfrm>
          <a:prstGeom prst="ellipse">
            <a:avLst/>
          </a:prstGeom>
          <a:noFill/>
          <a:ln w="38100" cap="flat" cmpd="sng">
            <a:solidFill>
              <a:srgbClr val="00FF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endParaRPr sz="2400"/>
          </a:p>
        </p:txBody>
      </p:sp>
      <p:sp>
        <p:nvSpPr>
          <p:cNvPr id="215" name="Google Shape;215;p25"/>
          <p:cNvSpPr/>
          <p:nvPr/>
        </p:nvSpPr>
        <p:spPr>
          <a:xfrm>
            <a:off x="6390833" y="1915367"/>
            <a:ext cx="411200" cy="420400"/>
          </a:xfrm>
          <a:prstGeom prst="rect">
            <a:avLst/>
          </a:prstGeom>
          <a:noFill/>
          <a:ln w="38100" cap="flat" cmpd="sng">
            <a:solidFill>
              <a:srgbClr val="FF00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endParaRPr sz="2400"/>
          </a:p>
        </p:txBody>
      </p:sp>
      <p:sp>
        <p:nvSpPr>
          <p:cNvPr id="216" name="Google Shape;216;p25"/>
          <p:cNvSpPr/>
          <p:nvPr/>
        </p:nvSpPr>
        <p:spPr>
          <a:xfrm>
            <a:off x="8107667" y="1915367"/>
            <a:ext cx="411200" cy="420400"/>
          </a:xfrm>
          <a:prstGeom prst="rect">
            <a:avLst/>
          </a:prstGeom>
          <a:noFill/>
          <a:ln w="38100" cap="flat" cmpd="sng">
            <a:solidFill>
              <a:srgbClr val="FF00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endParaRPr sz="2400"/>
          </a:p>
        </p:txBody>
      </p:sp>
      <p:sp>
        <p:nvSpPr>
          <p:cNvPr id="217" name="Google Shape;217;p25"/>
          <p:cNvSpPr/>
          <p:nvPr/>
        </p:nvSpPr>
        <p:spPr>
          <a:xfrm>
            <a:off x="6274033" y="2623000"/>
            <a:ext cx="2350000" cy="420400"/>
          </a:xfrm>
          <a:prstGeom prst="rect">
            <a:avLst/>
          </a:prstGeom>
          <a:noFill/>
          <a:ln w="38100" cap="flat" cmpd="sng">
            <a:solidFill>
              <a:srgbClr val="FF00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endParaRPr sz="2400"/>
          </a:p>
        </p:txBody>
      </p:sp>
      <p:sp>
        <p:nvSpPr>
          <p:cNvPr id="218" name="Google Shape;218;p25"/>
          <p:cNvSpPr/>
          <p:nvPr/>
        </p:nvSpPr>
        <p:spPr>
          <a:xfrm>
            <a:off x="6879000" y="1620933"/>
            <a:ext cx="1144800" cy="1002000"/>
          </a:xfrm>
          <a:prstGeom prst="rect">
            <a:avLst/>
          </a:prstGeom>
          <a:noFill/>
          <a:ln w="38100" cap="flat" cmpd="sng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endParaRPr sz="2400"/>
          </a:p>
        </p:txBody>
      </p:sp>
      <p:sp>
        <p:nvSpPr>
          <p:cNvPr id="219" name="Google Shape;219;p25"/>
          <p:cNvSpPr txBox="1"/>
          <p:nvPr/>
        </p:nvSpPr>
        <p:spPr>
          <a:xfrm>
            <a:off x="-33" y="3980267"/>
            <a:ext cx="12192000" cy="18057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spAutoFit/>
          </a:bodyPr>
          <a:lstStyle/>
          <a:p>
            <a:r>
              <a:rPr lang="en" sz="2667">
                <a:latin typeface="Proxima Nova"/>
                <a:ea typeface="Proxima Nova"/>
                <a:cs typeface="Proxima Nova"/>
                <a:sym typeface="Proxima Nova"/>
              </a:rPr>
              <a:t>Let’s dive in to see what the processor (the brain) can do!</a:t>
            </a:r>
            <a:endParaRPr sz="2667">
              <a:latin typeface="Proxima Nova"/>
              <a:ea typeface="Proxima Nova"/>
              <a:cs typeface="Proxima Nova"/>
              <a:sym typeface="Proxima Nova"/>
            </a:endParaRPr>
          </a:p>
          <a:p>
            <a:endParaRPr sz="2667">
              <a:latin typeface="Proxima Nova"/>
              <a:ea typeface="Proxima Nova"/>
              <a:cs typeface="Proxima Nova"/>
              <a:sym typeface="Proxima Nova"/>
            </a:endParaRPr>
          </a:p>
          <a:p>
            <a:pPr marL="609585" indent="-457189">
              <a:buSzPts val="1800"/>
              <a:buFont typeface="Proxima Nova"/>
              <a:buChar char="-"/>
            </a:pPr>
            <a:r>
              <a:rPr lang="en" sz="2400">
                <a:latin typeface="Proxima Nova"/>
                <a:ea typeface="Proxima Nova"/>
                <a:cs typeface="Proxima Nova"/>
                <a:sym typeface="Proxima Nova"/>
              </a:rPr>
              <a:t>Programmers / Programming: Use Existing Instructions to Control Processor/Brains</a:t>
            </a:r>
            <a:endParaRPr sz="2400">
              <a:latin typeface="Proxima Nova"/>
              <a:ea typeface="Proxima Nova"/>
              <a:cs typeface="Proxima Nova"/>
              <a:sym typeface="Proxima Nova"/>
            </a:endParaRPr>
          </a:p>
          <a:p>
            <a:pPr marL="609585" indent="-457189">
              <a:buSzPts val="1800"/>
              <a:buFont typeface="Proxima Nova"/>
              <a:buChar char="-"/>
            </a:pPr>
            <a:r>
              <a:rPr lang="en" sz="2400">
                <a:latin typeface="Proxima Nova"/>
                <a:ea typeface="Proxima Nova"/>
                <a:cs typeface="Proxima Nova"/>
                <a:sym typeface="Proxima Nova"/>
              </a:rPr>
              <a:t>Computer Scientist / Science: Create New Instructions / Optimize Instructions …</a:t>
            </a:r>
            <a:endParaRPr sz="2400">
              <a:latin typeface="Proxima Nova"/>
              <a:ea typeface="Proxima Nova"/>
              <a:cs typeface="Proxima Nova"/>
              <a:sym typeface="Proxima Nova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" name="Google Shape;224;p26"/>
          <p:cNvSpPr txBox="1">
            <a:spLocks noGrp="1"/>
          </p:cNvSpPr>
          <p:nvPr>
            <p:ph type="title"/>
          </p:nvPr>
        </p:nvSpPr>
        <p:spPr>
          <a:xfrm>
            <a:off x="6651400" y="3560533"/>
            <a:ext cx="5393600" cy="20128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b" anchorCtr="0">
            <a:noAutofit/>
          </a:bodyPr>
          <a:lstStyle/>
          <a:p>
            <a:r>
              <a:rPr lang="en" sz="5467">
                <a:solidFill>
                  <a:schemeClr val="lt1"/>
                </a:solidFill>
              </a:rPr>
              <a:t>First a tour of our environment</a:t>
            </a:r>
            <a:endParaRPr sz="5467">
              <a:solidFill>
                <a:schemeClr val="lt1"/>
              </a:solidFill>
            </a:endParaRPr>
          </a:p>
          <a:p>
            <a:r>
              <a:rPr lang="en" sz="4000" u="sng">
                <a:solidFill>
                  <a:schemeClr val="lt1"/>
                </a:solidFill>
              </a:rPr>
              <a:t>makecode.microbit.org</a:t>
            </a:r>
            <a:endParaRPr sz="4000" u="sng">
              <a:solidFill>
                <a:schemeClr val="lt1"/>
              </a:solidFill>
            </a:endParaRPr>
          </a:p>
        </p:txBody>
      </p:sp>
      <p:pic>
        <p:nvPicPr>
          <p:cNvPr id="225" name="Google Shape;225;p26"/>
          <p:cNvPicPr preferRelativeResize="0"/>
          <p:nvPr/>
        </p:nvPicPr>
        <p:blipFill rotWithShape="1">
          <a:blip r:embed="rId3">
            <a:alphaModFix/>
          </a:blip>
          <a:srcRect r="2524"/>
          <a:stretch/>
        </p:blipFill>
        <p:spPr>
          <a:xfrm>
            <a:off x="0" y="1046481"/>
            <a:ext cx="6096000" cy="4335055"/>
          </a:xfrm>
          <a:prstGeom prst="rect">
            <a:avLst/>
          </a:prstGeom>
          <a:noFill/>
          <a:ln>
            <a:noFill/>
          </a:ln>
        </p:spPr>
      </p:pic>
      <p:sp>
        <p:nvSpPr>
          <p:cNvPr id="226" name="Google Shape;226;p26"/>
          <p:cNvSpPr/>
          <p:nvPr/>
        </p:nvSpPr>
        <p:spPr>
          <a:xfrm>
            <a:off x="2700233" y="1513633"/>
            <a:ext cx="3395600" cy="3541200"/>
          </a:xfrm>
          <a:prstGeom prst="rect">
            <a:avLst/>
          </a:prstGeom>
          <a:noFill/>
          <a:ln w="38100" cap="flat" cmpd="sng">
            <a:solidFill>
              <a:srgbClr val="00FF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r>
              <a:rPr lang="en" sz="2400">
                <a:highlight>
                  <a:srgbClr val="00FFFF"/>
                </a:highlight>
              </a:rPr>
              <a:t>Programming area</a:t>
            </a:r>
            <a:endParaRPr sz="2400">
              <a:highlight>
                <a:srgbClr val="00FFFF"/>
              </a:highlight>
            </a:endParaRPr>
          </a:p>
        </p:txBody>
      </p:sp>
      <p:sp>
        <p:nvSpPr>
          <p:cNvPr id="227" name="Google Shape;227;p26"/>
          <p:cNvSpPr/>
          <p:nvPr/>
        </p:nvSpPr>
        <p:spPr>
          <a:xfrm>
            <a:off x="1857000" y="1513633"/>
            <a:ext cx="843200" cy="3541200"/>
          </a:xfrm>
          <a:prstGeom prst="rect">
            <a:avLst/>
          </a:prstGeom>
          <a:noFill/>
          <a:ln w="38100" cap="flat" cmpd="sng">
            <a:solidFill>
              <a:srgbClr val="FF00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algn="ctr"/>
            <a:endParaRPr sz="2400"/>
          </a:p>
          <a:p>
            <a:pPr algn="ctr"/>
            <a:endParaRPr sz="2400"/>
          </a:p>
          <a:p>
            <a:pPr algn="ctr"/>
            <a:endParaRPr sz="2400"/>
          </a:p>
          <a:p>
            <a:pPr algn="ctr"/>
            <a:endParaRPr sz="2400"/>
          </a:p>
          <a:p>
            <a:pPr algn="ctr"/>
            <a:endParaRPr sz="2400"/>
          </a:p>
          <a:p>
            <a:pPr algn="ctr"/>
            <a:endParaRPr sz="2400"/>
          </a:p>
          <a:p>
            <a:pPr algn="ctr"/>
            <a:endParaRPr sz="2400"/>
          </a:p>
          <a:p>
            <a:pPr algn="ctr"/>
            <a:r>
              <a:rPr lang="en" sz="2400">
                <a:highlight>
                  <a:srgbClr val="FF00FF"/>
                </a:highlight>
              </a:rPr>
              <a:t>Tool/</a:t>
            </a:r>
            <a:endParaRPr sz="2400">
              <a:highlight>
                <a:srgbClr val="FF00FF"/>
              </a:highlight>
            </a:endParaRPr>
          </a:p>
          <a:p>
            <a:pPr algn="ctr"/>
            <a:r>
              <a:rPr lang="en" sz="2400">
                <a:highlight>
                  <a:srgbClr val="FF00FF"/>
                </a:highlight>
              </a:rPr>
              <a:t>Func.</a:t>
            </a:r>
            <a:endParaRPr sz="2400">
              <a:highlight>
                <a:srgbClr val="FF00FF"/>
              </a:highlight>
            </a:endParaRPr>
          </a:p>
          <a:p>
            <a:pPr algn="ctr"/>
            <a:r>
              <a:rPr lang="en" sz="2400">
                <a:highlight>
                  <a:srgbClr val="FF00FF"/>
                </a:highlight>
              </a:rPr>
              <a:t>Pallet</a:t>
            </a:r>
            <a:endParaRPr sz="2400">
              <a:highlight>
                <a:srgbClr val="FF00FF"/>
              </a:highlight>
            </a:endParaRPr>
          </a:p>
        </p:txBody>
      </p:sp>
      <p:sp>
        <p:nvSpPr>
          <p:cNvPr id="228" name="Google Shape;228;p26"/>
          <p:cNvSpPr/>
          <p:nvPr/>
        </p:nvSpPr>
        <p:spPr>
          <a:xfrm>
            <a:off x="0" y="1513633"/>
            <a:ext cx="1784400" cy="1915200"/>
          </a:xfrm>
          <a:prstGeom prst="rect">
            <a:avLst/>
          </a:prstGeom>
          <a:noFill/>
          <a:ln w="38100" cap="flat" cmpd="sng">
            <a:solidFill>
              <a:srgbClr val="FFFF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endParaRPr sz="2400"/>
          </a:p>
          <a:p>
            <a:endParaRPr sz="2400"/>
          </a:p>
          <a:p>
            <a:endParaRPr sz="2400"/>
          </a:p>
          <a:p>
            <a:endParaRPr sz="2400"/>
          </a:p>
          <a:p>
            <a:endParaRPr sz="2400"/>
          </a:p>
          <a:p>
            <a:endParaRPr sz="2400"/>
          </a:p>
          <a:p>
            <a:pPr algn="ctr"/>
            <a:r>
              <a:rPr lang="en" sz="2400">
                <a:highlight>
                  <a:srgbClr val="FFFF00"/>
                </a:highlight>
              </a:rPr>
              <a:t>Simulator</a:t>
            </a:r>
            <a:endParaRPr sz="2400">
              <a:highlight>
                <a:srgbClr val="FFFF00"/>
              </a:highlight>
            </a:endParaRPr>
          </a:p>
        </p:txBody>
      </p:sp>
      <p:sp>
        <p:nvSpPr>
          <p:cNvPr id="229" name="Google Shape;229;p26"/>
          <p:cNvSpPr/>
          <p:nvPr/>
        </p:nvSpPr>
        <p:spPr>
          <a:xfrm>
            <a:off x="0" y="5054833"/>
            <a:ext cx="3494400" cy="576800"/>
          </a:xfrm>
          <a:prstGeom prst="rect">
            <a:avLst/>
          </a:prstGeom>
          <a:noFill/>
          <a:ln w="38100" cap="flat" cmpd="sng">
            <a:solidFill>
              <a:srgbClr val="00FF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endParaRPr sz="2400"/>
          </a:p>
          <a:p>
            <a:pPr algn="ctr"/>
            <a:r>
              <a:rPr lang="en" sz="2400">
                <a:highlight>
                  <a:srgbClr val="00FF00"/>
                </a:highlight>
              </a:rPr>
              <a:t>“Deployment”</a:t>
            </a:r>
            <a:endParaRPr sz="2400">
              <a:highlight>
                <a:srgbClr val="00FF00"/>
              </a:highlight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105</Words>
  <Application>Microsoft Office PowerPoint</Application>
  <PresentationFormat>Widescreen</PresentationFormat>
  <Paragraphs>39</Paragraphs>
  <Slides>3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Arial</vt:lpstr>
      <vt:lpstr>Calibri</vt:lpstr>
      <vt:lpstr>Calibri Light</vt:lpstr>
      <vt:lpstr>Proxima Nova</vt:lpstr>
      <vt:lpstr>Roboto</vt:lpstr>
      <vt:lpstr>Office Theme</vt:lpstr>
      <vt:lpstr>Introduction to Programming a MicroBit</vt:lpstr>
      <vt:lpstr>PowerPoint Presentation</vt:lpstr>
      <vt:lpstr>First a tour of our environment makecode.microbit.org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Programming a MicroBit</dc:title>
  <dc:creator>Heather Osterman</dc:creator>
  <cp:lastModifiedBy>Terri Flock</cp:lastModifiedBy>
  <cp:revision>1</cp:revision>
  <dcterms:created xsi:type="dcterms:W3CDTF">2022-07-13T20:21:38Z</dcterms:created>
  <dcterms:modified xsi:type="dcterms:W3CDTF">2022-07-14T16:10:24Z</dcterms:modified>
</cp:coreProperties>
</file>