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
      <p:font typeface="Maven Pr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venPro-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8ac0daf66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8ac0daf66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8ac0daf66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8ac0daf66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8ac0daf66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8ac0daf66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3c53afb178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3c53afb178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3c53afb178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3c53afb178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d27e82e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d27e82e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d27e82ee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3d27e82ee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d27e82e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3d27e82e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d27e82ee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3d27e82ee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d27e82ee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3d27e82ee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c53afb17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c53afb17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c53afb178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3c53afb178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8ac0daf6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8ac0daf6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mediasmarts.ca/sites/mediasmarts/files/games/data-defend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thesciencepenguin.com/2016/02/erosi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isa.gov/sites/default/files/publications/Kids%20Cybersecurity%20Presentation.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 for Erosion!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Ms. Cline-4th grade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Turn and talk</a:t>
            </a:r>
            <a:endParaRPr/>
          </a:p>
        </p:txBody>
      </p:sp>
      <p:sp>
        <p:nvSpPr>
          <p:cNvPr id="332" name="Google Shape;332;p2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What are some things that you could do to be more cyber safe?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3"/>
          <p:cNvSpPr txBox="1"/>
          <p:nvPr>
            <p:ph type="title"/>
          </p:nvPr>
        </p:nvSpPr>
        <p:spPr>
          <a:xfrm>
            <a:off x="1303800" y="598575"/>
            <a:ext cx="7030500" cy="1391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Turn and talk-</a:t>
            </a:r>
            <a:endParaRPr/>
          </a:p>
          <a:p>
            <a:pPr indent="0" lvl="0" marL="0" rtl="0" algn="l">
              <a:spcBef>
                <a:spcPts val="0"/>
              </a:spcBef>
              <a:spcAft>
                <a:spcPts val="0"/>
              </a:spcAft>
              <a:buNone/>
            </a:pPr>
            <a:r>
              <a:rPr lang="en"/>
              <a:t>What are some real life examples of Cyber security?</a:t>
            </a:r>
            <a:endParaRPr/>
          </a:p>
        </p:txBody>
      </p:sp>
      <p:sp>
        <p:nvSpPr>
          <p:cNvPr id="338" name="Google Shape;338;p2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IF…………………………………</a:t>
            </a:r>
            <a:endParaRPr/>
          </a:p>
        </p:txBody>
      </p:sp>
      <p:sp>
        <p:nvSpPr>
          <p:cNvPr id="344" name="Google Shape;344;p2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if there was a major cyber security </a:t>
            </a:r>
            <a:r>
              <a:rPr lang="en"/>
              <a:t>breach at a bank?</a:t>
            </a:r>
            <a:endParaRPr/>
          </a:p>
          <a:p>
            <a:pPr indent="0" lvl="0" marL="0" rtl="0" algn="l">
              <a:spcBef>
                <a:spcPts val="1200"/>
              </a:spcBef>
              <a:spcAft>
                <a:spcPts val="0"/>
              </a:spcAft>
              <a:buNone/>
            </a:pPr>
            <a:r>
              <a:rPr lang="en"/>
              <a:t>-There would be a major domino effect</a:t>
            </a:r>
            <a:endParaRPr/>
          </a:p>
          <a:p>
            <a:pPr indent="0" lvl="0" marL="0" rtl="0" algn="l">
              <a:spcBef>
                <a:spcPts val="1200"/>
              </a:spcBef>
              <a:spcAft>
                <a:spcPts val="0"/>
              </a:spcAft>
              <a:buNone/>
            </a:pPr>
            <a:r>
              <a:rPr lang="en"/>
              <a:t>-People wouldn’t be able to access their money, they couldn’t make their house payment, car payment, then what happens?</a:t>
            </a:r>
            <a:endParaRPr/>
          </a:p>
          <a:p>
            <a:pPr indent="0" lvl="0" marL="0" rtl="0" algn="l">
              <a:spcBef>
                <a:spcPts val="1200"/>
              </a:spcBef>
              <a:spcAft>
                <a:spcPts val="1200"/>
              </a:spcAft>
              <a:buNone/>
            </a:pPr>
            <a:r>
              <a:rPr lang="en"/>
              <a:t>-One breach could create many problems. </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Uh-oh!  Rawlins water system has been cyber attacked!</a:t>
            </a:r>
            <a:endParaRPr/>
          </a:p>
        </p:txBody>
      </p:sp>
      <p:sp>
        <p:nvSpPr>
          <p:cNvPr id="350" name="Google Shape;350;p2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Thousands of gallons of water are </a:t>
            </a:r>
            <a:r>
              <a:rPr lang="en"/>
              <a:t>disappearing</a:t>
            </a:r>
            <a:r>
              <a:rPr lang="en"/>
              <a:t> from Rawlins overnight, it turns out that  their water system has been cyber attacked because our security system needs to be updated. </a:t>
            </a:r>
            <a:endParaRPr/>
          </a:p>
          <a:p>
            <a:pPr indent="0" lvl="0" marL="0" rtl="0" algn="l">
              <a:spcBef>
                <a:spcPts val="1200"/>
              </a:spcBef>
              <a:spcAft>
                <a:spcPts val="0"/>
              </a:spcAft>
              <a:buNone/>
            </a:pPr>
            <a:r>
              <a:rPr lang="en"/>
              <a:t>The mayor of Rawlins has hired you and your security team to come up with a solution and plan to keep cyber threats away in the future.  </a:t>
            </a:r>
            <a:endParaRPr/>
          </a:p>
          <a:p>
            <a:pPr indent="0" lvl="0" marL="0" rtl="0" algn="l">
              <a:spcBef>
                <a:spcPts val="1200"/>
              </a:spcBef>
              <a:spcAft>
                <a:spcPts val="1200"/>
              </a:spcAft>
              <a:buNone/>
            </a:pPr>
            <a:r>
              <a:rPr lang="en"/>
              <a:t>Your mission should you choose to accept:  Create a slideshow to present your plan on how to keep our cyber threats away.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Bonus:  For Early Finishers-Data Defenders</a:t>
            </a:r>
            <a:endParaRPr/>
          </a:p>
        </p:txBody>
      </p:sp>
      <p:sp>
        <p:nvSpPr>
          <p:cNvPr id="356" name="Google Shape;356;p26"/>
          <p:cNvSpPr txBox="1"/>
          <p:nvPr>
            <p:ph idx="1" type="body"/>
          </p:nvPr>
        </p:nvSpPr>
        <p:spPr>
          <a:xfrm>
            <a:off x="1303800" y="195790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n" u="sng">
                <a:solidFill>
                  <a:schemeClr val="hlink"/>
                </a:solidFill>
                <a:hlinkClick r:id="rId3"/>
              </a:rPr>
              <a:t>https://mediasmarts.ca/sites/mediasmarts/files/games/data-defenders/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Knowledge</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Erosion is all around us!  Turn to your partner and pair share what you think erosion is, be ready share. </a:t>
            </a:r>
            <a:endParaRPr/>
          </a:p>
          <a:p>
            <a:pPr indent="0" lvl="0" marL="0" rtl="0" algn="l">
              <a:spcBef>
                <a:spcPts val="1200"/>
              </a:spcBef>
              <a:spcAft>
                <a:spcPts val="1200"/>
              </a:spcAft>
              <a:buNone/>
            </a:pPr>
            <a:r>
              <a:rPr lang="en"/>
              <a:t>Brainstorm List: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erosion? </a:t>
            </a:r>
            <a:endParaRPr/>
          </a:p>
        </p:txBody>
      </p:sp>
      <p:sp>
        <p:nvSpPr>
          <p:cNvPr id="290" name="Google Shape;290;p1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10000"/>
          </a:bodyPr>
          <a:lstStyle/>
          <a:p>
            <a:pPr indent="0" lvl="0" marL="0" rtl="0" algn="l">
              <a:lnSpc>
                <a:spcPct val="120000"/>
              </a:lnSpc>
              <a:spcBef>
                <a:spcPts val="2400"/>
              </a:spcBef>
              <a:spcAft>
                <a:spcPts val="0"/>
              </a:spcAft>
              <a:buClr>
                <a:schemeClr val="dk1"/>
              </a:buClr>
              <a:buSzPts val="1100"/>
              <a:buFont typeface="Arial"/>
              <a:buNone/>
            </a:pPr>
            <a:r>
              <a:rPr lang="en" sz="2700">
                <a:solidFill>
                  <a:srgbClr val="121212"/>
                </a:solidFill>
                <a:highlight>
                  <a:srgbClr val="FFFFFF"/>
                </a:highlight>
              </a:rPr>
              <a:t>Erosion</a:t>
            </a:r>
            <a:endParaRPr sz="2700">
              <a:solidFill>
                <a:srgbClr val="121212"/>
              </a:solidFill>
              <a:highlight>
                <a:srgbClr val="FFFFFF"/>
              </a:highlight>
            </a:endParaRPr>
          </a:p>
          <a:p>
            <a:pPr indent="0" lvl="0" marL="0" rtl="0" algn="l">
              <a:spcBef>
                <a:spcPts val="600"/>
              </a:spcBef>
              <a:spcAft>
                <a:spcPts val="0"/>
              </a:spcAft>
              <a:buClr>
                <a:schemeClr val="dk1"/>
              </a:buClr>
              <a:buSzPts val="1100"/>
              <a:buFont typeface="Arial"/>
              <a:buNone/>
            </a:pPr>
            <a:r>
              <a:rPr lang="en" sz="1500">
                <a:solidFill>
                  <a:srgbClr val="121212"/>
                </a:solidFill>
                <a:highlight>
                  <a:srgbClr val="FFFFFF"/>
                </a:highlight>
              </a:rPr>
              <a:t>Erosion is the geological process in which earthen materials are worn away and transported by natural forces such as wind or water.</a:t>
            </a:r>
            <a:endParaRPr sz="1500">
              <a:solidFill>
                <a:srgbClr val="121212"/>
              </a:solidFill>
              <a:highlight>
                <a:srgbClr val="FFFFFF"/>
              </a:highlight>
            </a:endParaRPr>
          </a:p>
          <a:p>
            <a:pPr indent="0" lvl="0" marL="0" rtl="0" algn="l">
              <a:spcBef>
                <a:spcPts val="1200"/>
              </a:spcBef>
              <a:spcAft>
                <a:spcPts val="0"/>
              </a:spcAft>
              <a:buNone/>
            </a:pPr>
            <a:r>
              <a:rPr lang="en"/>
              <a:t>We’re going to check out some examples on the next slides, be ready to guess how these features on Earth were eroded.</a:t>
            </a:r>
            <a:endParaRPr/>
          </a:p>
          <a:p>
            <a:pPr indent="0" lvl="0" marL="0" rtl="0" algn="l">
              <a:spcBef>
                <a:spcPts val="1200"/>
              </a:spcBef>
              <a:spcAft>
                <a:spcPts val="0"/>
              </a:spcAft>
              <a:buNone/>
            </a:pPr>
            <a:r>
              <a:rPr lang="en"/>
              <a:t>Check out the video for a better explanation:</a:t>
            </a:r>
            <a:endParaRPr/>
          </a:p>
          <a:p>
            <a:pPr indent="0" lvl="0" marL="0" rtl="0" algn="l">
              <a:spcBef>
                <a:spcPts val="1200"/>
              </a:spcBef>
              <a:spcAft>
                <a:spcPts val="1200"/>
              </a:spcAft>
              <a:buNone/>
            </a:pPr>
            <a:r>
              <a:rPr lang="en" u="sng">
                <a:solidFill>
                  <a:schemeClr val="hlink"/>
                </a:solidFill>
                <a:hlinkClick r:id="rId3"/>
              </a:rPr>
              <a:t>https://thesciencepenguin.com/2016/02/erosion.html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that Erosion!</a:t>
            </a:r>
            <a:endParaRPr/>
          </a:p>
        </p:txBody>
      </p:sp>
      <p:pic>
        <p:nvPicPr>
          <p:cNvPr id="296" name="Google Shape;296;p16"/>
          <p:cNvPicPr preferRelativeResize="0"/>
          <p:nvPr/>
        </p:nvPicPr>
        <p:blipFill>
          <a:blip r:embed="rId3">
            <a:alphaModFix/>
          </a:blip>
          <a:stretch>
            <a:fillRect/>
          </a:stretch>
        </p:blipFill>
        <p:spPr>
          <a:xfrm>
            <a:off x="407200" y="1152475"/>
            <a:ext cx="7635199" cy="349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that Erosion!</a:t>
            </a:r>
            <a:endParaRPr/>
          </a:p>
        </p:txBody>
      </p:sp>
      <p:pic>
        <p:nvPicPr>
          <p:cNvPr id="302" name="Google Shape;302;p17"/>
          <p:cNvPicPr preferRelativeResize="0"/>
          <p:nvPr/>
        </p:nvPicPr>
        <p:blipFill>
          <a:blip r:embed="rId3">
            <a:alphaModFix/>
          </a:blip>
          <a:stretch>
            <a:fillRect/>
          </a:stretch>
        </p:blipFill>
        <p:spPr>
          <a:xfrm>
            <a:off x="1050125" y="1062975"/>
            <a:ext cx="6632976"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Guess that Erosion!</a:t>
            </a:r>
            <a:endParaRPr/>
          </a:p>
        </p:txBody>
      </p:sp>
      <p:pic>
        <p:nvPicPr>
          <p:cNvPr id="308" name="Google Shape;308;p18"/>
          <p:cNvPicPr preferRelativeResize="0"/>
          <p:nvPr/>
        </p:nvPicPr>
        <p:blipFill>
          <a:blip r:embed="rId3">
            <a:alphaModFix/>
          </a:blip>
          <a:stretch>
            <a:fillRect/>
          </a:stretch>
        </p:blipFill>
        <p:spPr>
          <a:xfrm>
            <a:off x="441725" y="1017725"/>
            <a:ext cx="7423550"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Solving</a:t>
            </a:r>
            <a:endParaRPr/>
          </a:p>
        </p:txBody>
      </p:sp>
      <p:sp>
        <p:nvSpPr>
          <p:cNvPr id="314" name="Google Shape;314;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We are going to build our own example of erosion. They are actually building a new water infrastructure from the mountains to Rawlins to help our water situation. </a:t>
            </a:r>
            <a:endParaRPr/>
          </a:p>
          <a:p>
            <a:pPr indent="0" lvl="0" marL="0" rtl="0" algn="l">
              <a:spcBef>
                <a:spcPts val="1200"/>
              </a:spcBef>
              <a:spcAft>
                <a:spcPts val="0"/>
              </a:spcAft>
              <a:buNone/>
            </a:pPr>
            <a:r>
              <a:rPr lang="en"/>
              <a:t>Each group will need:</a:t>
            </a:r>
            <a:endParaRPr/>
          </a:p>
          <a:p>
            <a:pPr indent="0" lvl="0" marL="0" rtl="0" algn="l">
              <a:spcBef>
                <a:spcPts val="1200"/>
              </a:spcBef>
              <a:spcAft>
                <a:spcPts val="0"/>
              </a:spcAft>
              <a:buNone/>
            </a:pPr>
            <a:r>
              <a:rPr lang="en"/>
              <a:t>A plastic tub</a:t>
            </a:r>
            <a:endParaRPr/>
          </a:p>
          <a:p>
            <a:pPr indent="0" lvl="0" marL="0" rtl="0" algn="l">
              <a:spcBef>
                <a:spcPts val="1200"/>
              </a:spcBef>
              <a:spcAft>
                <a:spcPts val="0"/>
              </a:spcAft>
              <a:buNone/>
            </a:pPr>
            <a:r>
              <a:rPr lang="en"/>
              <a:t>Sand/Soil</a:t>
            </a:r>
            <a:endParaRPr/>
          </a:p>
          <a:p>
            <a:pPr indent="0" lvl="0" marL="0" rtl="0" algn="l">
              <a:spcBef>
                <a:spcPts val="1200"/>
              </a:spcBef>
              <a:spcAft>
                <a:spcPts val="0"/>
              </a:spcAft>
              <a:buNone/>
            </a:pPr>
            <a:r>
              <a:rPr lang="en"/>
              <a:t>Toy plants, animals, people</a:t>
            </a:r>
            <a:endParaRPr/>
          </a:p>
          <a:p>
            <a:pPr indent="0" lvl="0" marL="0" rtl="0" algn="l">
              <a:spcBef>
                <a:spcPts val="1200"/>
              </a:spcBef>
              <a:spcAft>
                <a:spcPts val="0"/>
              </a:spcAft>
              <a:buNone/>
            </a:pPr>
            <a:r>
              <a:rPr lang="en"/>
              <a:t>Rocks, grass, shrubs collect outside</a:t>
            </a:r>
            <a:endParaRPr/>
          </a:p>
          <a:p>
            <a:pPr indent="0" lvl="0" marL="0" rtl="0" algn="l">
              <a:spcBef>
                <a:spcPts val="1200"/>
              </a:spcBef>
              <a:spcAft>
                <a:spcPts val="1200"/>
              </a:spcAft>
              <a:buNone/>
            </a:pPr>
            <a:r>
              <a:rPr lang="en"/>
              <a:t>A full water bottle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Erosion Project</a:t>
            </a:r>
            <a:endParaRPr/>
          </a:p>
        </p:txBody>
      </p:sp>
      <p:sp>
        <p:nvSpPr>
          <p:cNvPr id="320" name="Google Shape;320;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Each group of students will create a an example of landforms with soil, plants, rocks, plastic figurines.  When it has been created, they will use water bottles to pour water through their landform to see how the landscape changes. Students will need to create a before and after picture.  </a:t>
            </a:r>
            <a:endParaRPr/>
          </a:p>
          <a:p>
            <a:pPr indent="0" lvl="0" marL="0" rtl="0" algn="l">
              <a:spcBef>
                <a:spcPts val="1200"/>
              </a:spcBef>
              <a:spcAft>
                <a:spcPts val="1200"/>
              </a:spcAft>
              <a:buNone/>
            </a:pPr>
            <a:r>
              <a:rPr lang="en"/>
              <a:t>Extension:  add more water to see how the land changes, put structures near the water path to see if they survive.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 is for Cybersecurity</a:t>
            </a:r>
            <a:endParaRPr/>
          </a:p>
          <a:p>
            <a:pPr indent="0" lvl="0" marL="0" rtl="0" algn="l">
              <a:spcBef>
                <a:spcPts val="0"/>
              </a:spcBef>
              <a:spcAft>
                <a:spcPts val="0"/>
              </a:spcAft>
              <a:buNone/>
            </a:pPr>
            <a:r>
              <a:rPr lang="en"/>
              <a:t>What is Cybersecurity?</a:t>
            </a:r>
            <a:endParaRPr/>
          </a:p>
        </p:txBody>
      </p:sp>
      <p:sp>
        <p:nvSpPr>
          <p:cNvPr id="326" name="Google Shape;326;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https://www.cisa.gov/sites/default/files/publications/Kids%20Cybersecurity%20Presentation.pdf</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