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Nunito"/>
      <p:regular r:id="rId16"/>
      <p:bold r:id="rId17"/>
      <p:italic r:id="rId18"/>
      <p:boldItalic r:id="rId19"/>
    </p:embeddedFont>
    <p:embeddedFont>
      <p:font typeface="Maven Pro"/>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venPro-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avenPro-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3c53afb178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3c53afb178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d27e82e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d27e82e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d27e82ee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3d27e82ee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d27e82e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3d27e82e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d27e82ee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3d27e82ee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d27e82ee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d27e82ee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c53afb17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c53afb17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c53afb178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c53afb178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c53afb178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3c53afb178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mediasmarts.ca/sites/mediasmarts/files/games/data-defend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thesciencepenguin.com/2016/02/erosi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 for Erosion!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Ms. Cline-4th grade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Uh-oh!  Rawlins water system has been cyber attacked!</a:t>
            </a:r>
            <a:endParaRPr/>
          </a:p>
        </p:txBody>
      </p:sp>
      <p:sp>
        <p:nvSpPr>
          <p:cNvPr id="332" name="Google Shape;332;p22"/>
          <p:cNvSpPr txBox="1"/>
          <p:nvPr>
            <p:ph idx="1" type="body"/>
          </p:nvPr>
        </p:nvSpPr>
        <p:spPr>
          <a:xfrm>
            <a:off x="1303800" y="195790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n" u="sng">
                <a:solidFill>
                  <a:schemeClr val="hlink"/>
                </a:solidFill>
                <a:hlinkClick r:id="rId3"/>
              </a:rPr>
              <a:t>https://mediasmarts.ca/sites/mediasmarts/files/games/data-defenders/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Knowledge</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Erosion is all around us!  Turn to your partner and pair share what you think erosion is, be ready share. </a:t>
            </a:r>
            <a:endParaRPr/>
          </a:p>
          <a:p>
            <a:pPr indent="0" lvl="0" marL="0" rtl="0" algn="l">
              <a:spcBef>
                <a:spcPts val="1200"/>
              </a:spcBef>
              <a:spcAft>
                <a:spcPts val="1200"/>
              </a:spcAft>
              <a:buNone/>
            </a:pPr>
            <a:r>
              <a:rPr lang="en"/>
              <a:t>Brainstorm List: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erosion? </a:t>
            </a:r>
            <a:endParaRPr/>
          </a:p>
        </p:txBody>
      </p:sp>
      <p:sp>
        <p:nvSpPr>
          <p:cNvPr id="290" name="Google Shape;290;p1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10000"/>
          </a:bodyPr>
          <a:lstStyle/>
          <a:p>
            <a:pPr indent="0" lvl="0" marL="0" rtl="0" algn="l">
              <a:lnSpc>
                <a:spcPct val="120000"/>
              </a:lnSpc>
              <a:spcBef>
                <a:spcPts val="2400"/>
              </a:spcBef>
              <a:spcAft>
                <a:spcPts val="0"/>
              </a:spcAft>
              <a:buClr>
                <a:schemeClr val="dk1"/>
              </a:buClr>
              <a:buSzPts val="1100"/>
              <a:buFont typeface="Arial"/>
              <a:buNone/>
            </a:pPr>
            <a:r>
              <a:rPr lang="en" sz="2700">
                <a:solidFill>
                  <a:srgbClr val="121212"/>
                </a:solidFill>
                <a:highlight>
                  <a:srgbClr val="FFFFFF"/>
                </a:highlight>
              </a:rPr>
              <a:t>Erosion</a:t>
            </a:r>
            <a:endParaRPr sz="2700">
              <a:solidFill>
                <a:srgbClr val="121212"/>
              </a:solidFill>
              <a:highlight>
                <a:srgbClr val="FFFFFF"/>
              </a:highlight>
            </a:endParaRPr>
          </a:p>
          <a:p>
            <a:pPr indent="0" lvl="0" marL="0" rtl="0" algn="l">
              <a:spcBef>
                <a:spcPts val="600"/>
              </a:spcBef>
              <a:spcAft>
                <a:spcPts val="0"/>
              </a:spcAft>
              <a:buClr>
                <a:schemeClr val="dk1"/>
              </a:buClr>
              <a:buSzPts val="1100"/>
              <a:buFont typeface="Arial"/>
              <a:buNone/>
            </a:pPr>
            <a:r>
              <a:rPr lang="en" sz="1500">
                <a:solidFill>
                  <a:srgbClr val="121212"/>
                </a:solidFill>
                <a:highlight>
                  <a:srgbClr val="FFFFFF"/>
                </a:highlight>
              </a:rPr>
              <a:t>Erosion is the geological process in which earthen materials are worn away and transported by natural forces such as wind or water.</a:t>
            </a:r>
            <a:endParaRPr sz="1500">
              <a:solidFill>
                <a:srgbClr val="121212"/>
              </a:solidFill>
              <a:highlight>
                <a:srgbClr val="FFFFFF"/>
              </a:highlight>
            </a:endParaRPr>
          </a:p>
          <a:p>
            <a:pPr indent="0" lvl="0" marL="0" rtl="0" algn="l">
              <a:spcBef>
                <a:spcPts val="1200"/>
              </a:spcBef>
              <a:spcAft>
                <a:spcPts val="0"/>
              </a:spcAft>
              <a:buNone/>
            </a:pPr>
            <a:r>
              <a:rPr lang="en"/>
              <a:t>We’re going to check out some examples on the next slides, be ready to guess how these features on Earth were eroded.</a:t>
            </a:r>
            <a:endParaRPr/>
          </a:p>
          <a:p>
            <a:pPr indent="0" lvl="0" marL="0" rtl="0" algn="l">
              <a:spcBef>
                <a:spcPts val="1200"/>
              </a:spcBef>
              <a:spcAft>
                <a:spcPts val="0"/>
              </a:spcAft>
              <a:buNone/>
            </a:pPr>
            <a:r>
              <a:rPr lang="en"/>
              <a:t>Check out the video for a better explanation:</a:t>
            </a:r>
            <a:endParaRPr/>
          </a:p>
          <a:p>
            <a:pPr indent="0" lvl="0" marL="0" rtl="0" algn="l">
              <a:spcBef>
                <a:spcPts val="1200"/>
              </a:spcBef>
              <a:spcAft>
                <a:spcPts val="1200"/>
              </a:spcAft>
              <a:buNone/>
            </a:pPr>
            <a:r>
              <a:rPr lang="en" u="sng">
                <a:solidFill>
                  <a:schemeClr val="hlink"/>
                </a:solidFill>
                <a:hlinkClick r:id="rId3"/>
              </a:rPr>
              <a:t>https://thesciencepenguin.com/2016/02/erosion.html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that Erosion!</a:t>
            </a:r>
            <a:endParaRPr/>
          </a:p>
        </p:txBody>
      </p:sp>
      <p:pic>
        <p:nvPicPr>
          <p:cNvPr id="296" name="Google Shape;296;p16"/>
          <p:cNvPicPr preferRelativeResize="0"/>
          <p:nvPr/>
        </p:nvPicPr>
        <p:blipFill>
          <a:blip r:embed="rId3">
            <a:alphaModFix/>
          </a:blip>
          <a:stretch>
            <a:fillRect/>
          </a:stretch>
        </p:blipFill>
        <p:spPr>
          <a:xfrm>
            <a:off x="407200" y="1152475"/>
            <a:ext cx="7635199" cy="349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that Erosion!</a:t>
            </a:r>
            <a:endParaRPr/>
          </a:p>
        </p:txBody>
      </p:sp>
      <p:pic>
        <p:nvPicPr>
          <p:cNvPr id="302" name="Google Shape;302;p17"/>
          <p:cNvPicPr preferRelativeResize="0"/>
          <p:nvPr/>
        </p:nvPicPr>
        <p:blipFill>
          <a:blip r:embed="rId3">
            <a:alphaModFix/>
          </a:blip>
          <a:stretch>
            <a:fillRect/>
          </a:stretch>
        </p:blipFill>
        <p:spPr>
          <a:xfrm>
            <a:off x="1050125" y="1062975"/>
            <a:ext cx="6632976"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that Erosion!</a:t>
            </a:r>
            <a:endParaRPr/>
          </a:p>
        </p:txBody>
      </p:sp>
      <p:pic>
        <p:nvPicPr>
          <p:cNvPr id="308" name="Google Shape;308;p18"/>
          <p:cNvPicPr preferRelativeResize="0"/>
          <p:nvPr/>
        </p:nvPicPr>
        <p:blipFill>
          <a:blip r:embed="rId3">
            <a:alphaModFix/>
          </a:blip>
          <a:stretch>
            <a:fillRect/>
          </a:stretch>
        </p:blipFill>
        <p:spPr>
          <a:xfrm>
            <a:off x="441725" y="1017725"/>
            <a:ext cx="7423550"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Solving</a:t>
            </a:r>
            <a:endParaRPr/>
          </a:p>
        </p:txBody>
      </p:sp>
      <p:sp>
        <p:nvSpPr>
          <p:cNvPr id="314" name="Google Shape;314;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We are going to build our own example of erosion. They are actually building a new water infrastructure from the mountains to Rawlins to help our water situation. </a:t>
            </a:r>
            <a:endParaRPr/>
          </a:p>
          <a:p>
            <a:pPr indent="0" lvl="0" marL="0" rtl="0" algn="l">
              <a:spcBef>
                <a:spcPts val="1200"/>
              </a:spcBef>
              <a:spcAft>
                <a:spcPts val="0"/>
              </a:spcAft>
              <a:buNone/>
            </a:pPr>
            <a:r>
              <a:rPr lang="en"/>
              <a:t>Each group will need:</a:t>
            </a:r>
            <a:endParaRPr/>
          </a:p>
          <a:p>
            <a:pPr indent="0" lvl="0" marL="0" rtl="0" algn="l">
              <a:spcBef>
                <a:spcPts val="1200"/>
              </a:spcBef>
              <a:spcAft>
                <a:spcPts val="0"/>
              </a:spcAft>
              <a:buNone/>
            </a:pPr>
            <a:r>
              <a:rPr lang="en"/>
              <a:t>A plastic tub</a:t>
            </a:r>
            <a:endParaRPr/>
          </a:p>
          <a:p>
            <a:pPr indent="0" lvl="0" marL="0" rtl="0" algn="l">
              <a:spcBef>
                <a:spcPts val="1200"/>
              </a:spcBef>
              <a:spcAft>
                <a:spcPts val="0"/>
              </a:spcAft>
              <a:buNone/>
            </a:pPr>
            <a:r>
              <a:rPr lang="en"/>
              <a:t>Sand/Soil</a:t>
            </a:r>
            <a:endParaRPr/>
          </a:p>
          <a:p>
            <a:pPr indent="0" lvl="0" marL="0" rtl="0" algn="l">
              <a:spcBef>
                <a:spcPts val="1200"/>
              </a:spcBef>
              <a:spcAft>
                <a:spcPts val="0"/>
              </a:spcAft>
              <a:buNone/>
            </a:pPr>
            <a:r>
              <a:rPr lang="en"/>
              <a:t>Toy plants, animals, people</a:t>
            </a:r>
            <a:endParaRPr/>
          </a:p>
          <a:p>
            <a:pPr indent="0" lvl="0" marL="0" rtl="0" algn="l">
              <a:spcBef>
                <a:spcPts val="1200"/>
              </a:spcBef>
              <a:spcAft>
                <a:spcPts val="0"/>
              </a:spcAft>
              <a:buNone/>
            </a:pPr>
            <a:r>
              <a:rPr lang="en"/>
              <a:t>Rocks, grass, shrubs collect outside</a:t>
            </a:r>
            <a:endParaRPr/>
          </a:p>
          <a:p>
            <a:pPr indent="0" lvl="0" marL="0" rtl="0" algn="l">
              <a:spcBef>
                <a:spcPts val="1200"/>
              </a:spcBef>
              <a:spcAft>
                <a:spcPts val="1200"/>
              </a:spcAft>
              <a:buNone/>
            </a:pPr>
            <a:r>
              <a:rPr lang="en"/>
              <a:t>A full water bottle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Erosion Project</a:t>
            </a:r>
            <a:endParaRPr/>
          </a:p>
        </p:txBody>
      </p:sp>
      <p:sp>
        <p:nvSpPr>
          <p:cNvPr id="320" name="Google Shape;320;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Each group of students will create a an example of landforms with soil, plants, rocks, plastic figurines.  When it has been created, they will use water bottles to pour water through their landform to see how the landscape changes. Students will need to create a before and after picture.  </a:t>
            </a:r>
            <a:endParaRPr/>
          </a:p>
          <a:p>
            <a:pPr indent="0" lvl="0" marL="0" rtl="0" algn="l">
              <a:spcBef>
                <a:spcPts val="1200"/>
              </a:spcBef>
              <a:spcAft>
                <a:spcPts val="1200"/>
              </a:spcAft>
              <a:buNone/>
            </a:pPr>
            <a:r>
              <a:rPr lang="en"/>
              <a:t>Extension:  add more water to see how the land changes, put structures near the water path to see if they survive.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26" name="Google Shape;326;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