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5143500" cy="9144000"/>
  <p:embeddedFontLst>
    <p:embeddedFont>
      <p:font typeface="Roboto Serif"/>
      <p:regular r:id="rId14"/>
      <p:bold r:id="rId15"/>
      <p:italic r:id="rId16"/>
      <p:boldItalic r:id="rId17"/>
    </p:embeddedFont>
    <p:embeddedFont>
      <p:font typeface="Raleway"/>
      <p:regular r:id="rId18"/>
      <p:bold r:id="rId19"/>
      <p:italic r:id="rId20"/>
      <p:boldItalic r:id="rId21"/>
    </p:embeddedFon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Roboto-regular.fntdata"/><Relationship Id="rId21" Type="http://schemas.openxmlformats.org/officeDocument/2006/relationships/font" Target="fonts/Raleway-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RobotoSerif-bold.fntdata"/><Relationship Id="rId14" Type="http://schemas.openxmlformats.org/officeDocument/2006/relationships/font" Target="fonts/RobotoSerif-regular.fntdata"/><Relationship Id="rId17" Type="http://schemas.openxmlformats.org/officeDocument/2006/relationships/font" Target="fonts/RobotoSerif-boldItalic.fntdata"/><Relationship Id="rId16" Type="http://schemas.openxmlformats.org/officeDocument/2006/relationships/font" Target="fonts/RobotoSerif-italic.fntdata"/><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g2add9d770bf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 name="Google Shape;23;g2add9d770bf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 name="Google Shape;24;g2add9d770bf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 name="Google Shape;3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 name="Google Shape;3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 name="Google Shape;4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b02ee13fe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 name="Google Shape;47;g2b02ee13fe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g2b02ee13fe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2add9d770bf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g2add9d770bf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g2add9d770bf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ae4843bca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g2ae4843bca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g2ae4843bca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youtube.com/watch?v=4JbAyHnYuhI"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youtube.com/watch?v=sbkbekz82wQ" TargetMode="Externa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youtube.com/watch?v=qFRqv2qIsiM"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 name="Shape 15"/>
        <p:cNvGrpSpPr/>
        <p:nvPr/>
      </p:nvGrpSpPr>
      <p:grpSpPr>
        <a:xfrm>
          <a:off x="0" y="0"/>
          <a:ext cx="0" cy="0"/>
          <a:chOff x="0" y="0"/>
          <a:chExt cx="0" cy="0"/>
        </a:xfrm>
      </p:grpSpPr>
      <p:pic>
        <p:nvPicPr>
          <p:cNvPr descr="preencoded.png" id="16" name="Google Shape;16;p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7" name="Google Shape;17;p3"/>
          <p:cNvSpPr/>
          <p:nvPr/>
        </p:nvSpPr>
        <p:spPr>
          <a:xfrm>
            <a:off x="0" y="0"/>
            <a:ext cx="9144000" cy="5143500"/>
          </a:xfrm>
          <a:prstGeom prst="rect">
            <a:avLst/>
          </a:prstGeom>
          <a:solidFill>
            <a:srgbClr val="000000">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0" y="4572000"/>
            <a:ext cx="9144000" cy="914400"/>
          </a:xfrm>
          <a:prstGeom prst="doubleWave">
            <a:avLst>
              <a:gd fmla="val 6250" name="adj1"/>
              <a:gd fmla="val 0" name="adj2"/>
            </a:avLst>
          </a:prstGeom>
          <a:solidFill>
            <a:srgbClr val="E6E6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0" y="1828800"/>
            <a:ext cx="9144000" cy="914400"/>
          </a:xfrm>
          <a:prstGeom prst="rect">
            <a:avLst/>
          </a:prstGeom>
          <a:noFill/>
          <a:ln>
            <a:noFill/>
          </a:ln>
          <a:effectLst>
            <a:outerShdw blurRad="101600" rotWithShape="0" algn="bl" dir="16200000" dist="50800">
              <a:srgbClr val="000000">
                <a:alpha val="74901"/>
              </a:srgbClr>
            </a:outerShdw>
          </a:effectLst>
        </p:spPr>
        <p:txBody>
          <a:bodyPr anchorCtr="0" anchor="ctr" bIns="0" lIns="635000" spcFirstLastPara="1" rIns="635000" wrap="square" tIns="0">
            <a:noAutofit/>
          </a:bodyPr>
          <a:lstStyle/>
          <a:p>
            <a:pPr indent="0" lvl="0" marL="0" marR="0" rtl="0" algn="l">
              <a:spcBef>
                <a:spcPts val="0"/>
              </a:spcBef>
              <a:spcAft>
                <a:spcPts val="0"/>
              </a:spcAft>
              <a:buClr>
                <a:srgbClr val="FFFFFF"/>
              </a:buClr>
              <a:buSzPts val="3200"/>
              <a:buFont typeface="Raleway"/>
              <a:buNone/>
            </a:pPr>
            <a:r>
              <a:rPr b="0" i="0" lang="en-US" sz="3200" u="none" cap="none" strike="noStrike">
                <a:solidFill>
                  <a:srgbClr val="FFFFFF"/>
                </a:solidFill>
                <a:latin typeface="Raleway"/>
                <a:ea typeface="Raleway"/>
                <a:cs typeface="Raleway"/>
                <a:sym typeface="Raleway"/>
              </a:rPr>
              <a:t>What Is Eye Tracking</a:t>
            </a:r>
            <a:endParaRPr b="0" i="0" sz="3200" u="none" cap="none" strike="noStrike">
              <a:solidFill>
                <a:schemeClr val="dk1"/>
              </a:solidFill>
              <a:latin typeface="Calibri"/>
              <a:ea typeface="Calibri"/>
              <a:cs typeface="Calibri"/>
              <a:sym typeface="Calibri"/>
            </a:endParaRPr>
          </a:p>
        </p:txBody>
      </p:sp>
      <p:sp>
        <p:nvSpPr>
          <p:cNvPr id="20" name="Google Shape;20;p3"/>
          <p:cNvSpPr/>
          <p:nvPr/>
        </p:nvSpPr>
        <p:spPr>
          <a:xfrm>
            <a:off x="0" y="2743200"/>
            <a:ext cx="9144000" cy="914400"/>
          </a:xfrm>
          <a:prstGeom prst="rect">
            <a:avLst/>
          </a:prstGeom>
          <a:noFill/>
          <a:ln>
            <a:noFill/>
          </a:ln>
          <a:effectLst>
            <a:outerShdw blurRad="101600" rotWithShape="0" algn="bl" dir="16200000" dist="50800">
              <a:srgbClr val="000000">
                <a:alpha val="74901"/>
              </a:srgbClr>
            </a:outerShdw>
          </a:effectLst>
        </p:spPr>
        <p:txBody>
          <a:bodyPr anchorCtr="0" anchor="ctr" bIns="0" lIns="635000" spcFirstLastPara="1" rIns="635000" wrap="square" tIns="0">
            <a:noAutofit/>
          </a:bodyPr>
          <a:lstStyle/>
          <a:p>
            <a:pPr indent="0" lvl="0" marL="0" marR="0" rtl="0" algn="l">
              <a:spcBef>
                <a:spcPts val="0"/>
              </a:spcBef>
              <a:spcAft>
                <a:spcPts val="0"/>
              </a:spcAft>
              <a:buClr>
                <a:srgbClr val="FFFFFF"/>
              </a:buClr>
              <a:buSzPts val="2400"/>
              <a:buFont typeface="Roboto"/>
              <a:buNone/>
            </a:pPr>
            <a:r>
              <a:rPr b="0" i="0" lang="en-US" sz="2400" u="none" cap="none" strike="noStrike">
                <a:solidFill>
                  <a:srgbClr val="FFFFFF"/>
                </a:solidFill>
                <a:latin typeface="Roboto"/>
                <a:ea typeface="Roboto"/>
                <a:cs typeface="Roboto"/>
                <a:sym typeface="Roboto"/>
              </a:rPr>
              <a:t>A Lesson on Eye Tracking</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 name="Shape 25"/>
        <p:cNvGrpSpPr/>
        <p:nvPr/>
      </p:nvGrpSpPr>
      <p:grpSpPr>
        <a:xfrm>
          <a:off x="0" y="0"/>
          <a:ext cx="0" cy="0"/>
          <a:chOff x="0" y="0"/>
          <a:chExt cx="0" cy="0"/>
        </a:xfrm>
      </p:grpSpPr>
      <p:sp>
        <p:nvSpPr>
          <p:cNvPr id="26" name="Google Shape;26;p4"/>
          <p:cNvSpPr txBox="1"/>
          <p:nvPr/>
        </p:nvSpPr>
        <p:spPr>
          <a:xfrm>
            <a:off x="1303675" y="588875"/>
            <a:ext cx="6758700" cy="3156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rPr lang="en-US" sz="1800">
                <a:solidFill>
                  <a:srgbClr val="0000FF"/>
                </a:solidFill>
                <a:latin typeface="Roboto Serif"/>
                <a:ea typeface="Roboto Serif"/>
                <a:cs typeface="Roboto Serif"/>
                <a:sym typeface="Roboto Serif"/>
              </a:rPr>
              <a:t>Explain your thoughts….</a:t>
            </a:r>
            <a:endParaRPr sz="1800">
              <a:solidFill>
                <a:srgbClr val="0000FF"/>
              </a:solidFill>
              <a:latin typeface="Roboto Serif"/>
              <a:ea typeface="Roboto Serif"/>
              <a:cs typeface="Roboto Serif"/>
              <a:sym typeface="Roboto Serif"/>
            </a:endParaRPr>
          </a:p>
          <a:p>
            <a:pPr indent="0" lvl="0" marL="914400" rtl="0" algn="l">
              <a:lnSpc>
                <a:spcPct val="115000"/>
              </a:lnSpc>
              <a:spcBef>
                <a:spcPts val="0"/>
              </a:spcBef>
              <a:spcAft>
                <a:spcPts val="0"/>
              </a:spcAft>
              <a:buNone/>
            </a:pPr>
            <a:r>
              <a:t/>
            </a:r>
            <a:endParaRPr sz="1800">
              <a:solidFill>
                <a:srgbClr val="0000FF"/>
              </a:solidFill>
              <a:latin typeface="Roboto Serif"/>
              <a:ea typeface="Roboto Serif"/>
              <a:cs typeface="Roboto Serif"/>
              <a:sym typeface="Roboto Serif"/>
            </a:endParaRPr>
          </a:p>
          <a:p>
            <a:pPr indent="0" lvl="0" marL="914400" rtl="0" algn="l">
              <a:lnSpc>
                <a:spcPct val="115000"/>
              </a:lnSpc>
              <a:spcBef>
                <a:spcPts val="0"/>
              </a:spcBef>
              <a:spcAft>
                <a:spcPts val="0"/>
              </a:spcAft>
              <a:buNone/>
            </a:pPr>
            <a:r>
              <a:rPr lang="en-US" sz="1800">
                <a:solidFill>
                  <a:srgbClr val="0000FF"/>
                </a:solidFill>
                <a:latin typeface="Roboto Serif"/>
                <a:ea typeface="Roboto Serif"/>
                <a:cs typeface="Roboto Serif"/>
                <a:sym typeface="Roboto Serif"/>
              </a:rPr>
              <a:t>Have you ever wondered how their eyes move when they look at something or if they have noticed any patterns.  </a:t>
            </a:r>
            <a:endParaRPr sz="1800">
              <a:solidFill>
                <a:srgbClr val="0000FF"/>
              </a:solidFill>
              <a:latin typeface="Roboto Serif"/>
              <a:ea typeface="Roboto Serif"/>
              <a:cs typeface="Roboto Serif"/>
              <a:sym typeface="Roboto Serif"/>
            </a:endParaRPr>
          </a:p>
          <a:p>
            <a:pPr indent="0" lvl="0" marL="0" rtl="0" algn="l">
              <a:spcBef>
                <a:spcPts val="0"/>
              </a:spcBef>
              <a:spcAft>
                <a:spcPts val="0"/>
              </a:spcAft>
              <a:buNone/>
            </a:pPr>
            <a:r>
              <a:t/>
            </a:r>
            <a:endParaRPr sz="1800">
              <a:solidFill>
                <a:srgbClr val="0000FF"/>
              </a:solidFill>
            </a:endParaRPr>
          </a:p>
        </p:txBody>
      </p:sp>
      <p:pic>
        <p:nvPicPr>
          <p:cNvPr id="27" name="Google Shape;27;p4"/>
          <p:cNvPicPr preferRelativeResize="0"/>
          <p:nvPr/>
        </p:nvPicPr>
        <p:blipFill>
          <a:blip r:embed="rId3">
            <a:alphaModFix/>
          </a:blip>
          <a:stretch>
            <a:fillRect/>
          </a:stretch>
        </p:blipFill>
        <p:spPr>
          <a:xfrm>
            <a:off x="3232162" y="2361909"/>
            <a:ext cx="2901724" cy="22244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69B4"/>
        </a:solidFill>
      </p:bgPr>
    </p:bg>
    <p:spTree>
      <p:nvGrpSpPr>
        <p:cNvPr id="32" name="Shape 32"/>
        <p:cNvGrpSpPr/>
        <p:nvPr/>
      </p:nvGrpSpPr>
      <p:grpSpPr>
        <a:xfrm>
          <a:off x="0" y="0"/>
          <a:ext cx="0" cy="0"/>
          <a:chOff x="0" y="0"/>
          <a:chExt cx="0" cy="0"/>
        </a:xfrm>
      </p:grpSpPr>
      <p:sp>
        <p:nvSpPr>
          <p:cNvPr id="33" name="Google Shape;33;p5"/>
          <p:cNvSpPr/>
          <p:nvPr/>
        </p:nvSpPr>
        <p:spPr>
          <a:xfrm>
            <a:off x="0" y="0"/>
            <a:ext cx="9144000" cy="914400"/>
          </a:xfrm>
          <a:prstGeom prst="rect">
            <a:avLst/>
          </a:prstGeom>
          <a:noFill/>
          <a:ln>
            <a:noFill/>
          </a:ln>
        </p:spPr>
        <p:txBody>
          <a:bodyPr anchorCtr="0" anchor="ctr" bIns="0" lIns="317500" spcFirstLastPara="1" rIns="127000" wrap="square" tIns="317500">
            <a:noAutofit/>
          </a:bodyPr>
          <a:lstStyle/>
          <a:p>
            <a:pPr indent="0" lvl="0" marL="0" marR="0" rtl="0" algn="ctr">
              <a:spcBef>
                <a:spcPts val="0"/>
              </a:spcBef>
              <a:spcAft>
                <a:spcPts val="0"/>
              </a:spcAft>
              <a:buClr>
                <a:srgbClr val="000000"/>
              </a:buClr>
              <a:buSzPts val="3200"/>
              <a:buFont typeface="Raleway"/>
              <a:buNone/>
            </a:pPr>
            <a:r>
              <a:rPr b="0" i="0" lang="en-US" sz="3200" u="none" cap="none" strike="noStrike">
                <a:solidFill>
                  <a:srgbClr val="000000"/>
                </a:solidFill>
                <a:latin typeface="Raleway"/>
                <a:ea typeface="Raleway"/>
                <a:cs typeface="Raleway"/>
                <a:sym typeface="Raleway"/>
              </a:rPr>
              <a:t>Definition of Eye Tracking</a:t>
            </a:r>
            <a:endParaRPr b="0" i="0" sz="3200" u="none" cap="none" strike="noStrike">
              <a:solidFill>
                <a:schemeClr val="dk1"/>
              </a:solidFill>
              <a:latin typeface="Calibri"/>
              <a:ea typeface="Calibri"/>
              <a:cs typeface="Calibri"/>
              <a:sym typeface="Calibri"/>
            </a:endParaRPr>
          </a:p>
        </p:txBody>
      </p:sp>
      <p:sp>
        <p:nvSpPr>
          <p:cNvPr id="34" name="Google Shape;34;p5"/>
          <p:cNvSpPr/>
          <p:nvPr/>
        </p:nvSpPr>
        <p:spPr>
          <a:xfrm>
            <a:off x="260625" y="1191075"/>
            <a:ext cx="3657600" cy="3200400"/>
          </a:xfrm>
          <a:prstGeom prst="rect">
            <a:avLst/>
          </a:prstGeom>
          <a:noFill/>
          <a:ln>
            <a:noFill/>
          </a:ln>
        </p:spPr>
        <p:txBody>
          <a:bodyPr anchorCtr="0" anchor="t" bIns="0" lIns="254000" spcFirstLastPara="1" rIns="0" wrap="square" tIns="254000">
            <a:noAutofit/>
          </a:bodyPr>
          <a:lstStyle/>
          <a:p>
            <a:pPr indent="-342900" lvl="0" marL="342900" marR="0" rtl="0" algn="l">
              <a:spcBef>
                <a:spcPts val="0"/>
              </a:spcBef>
              <a:spcAft>
                <a:spcPts val="0"/>
              </a:spcAft>
              <a:buClr>
                <a:srgbClr val="000000"/>
              </a:buClr>
              <a:buSzPts val="1800"/>
              <a:buFont typeface="Roboto"/>
              <a:buChar char="•"/>
            </a:pPr>
            <a:r>
              <a:rPr b="0" i="0" lang="en-US" sz="1800" u="none" cap="none" strike="noStrike">
                <a:solidFill>
                  <a:srgbClr val="000000"/>
                </a:solidFill>
                <a:latin typeface="Roboto"/>
                <a:ea typeface="Roboto"/>
                <a:cs typeface="Roboto"/>
                <a:sym typeface="Roboto"/>
              </a:rPr>
              <a:t>Eye tracking is the process of measuring and recording eye movements to understand and analyze human behavior.</a:t>
            </a:r>
            <a:endParaRPr b="0" i="0" sz="18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1800"/>
              <a:buFont typeface="Roboto"/>
              <a:buChar char="•"/>
            </a:pPr>
            <a:r>
              <a:rPr b="0" i="0" lang="en-US" sz="1800" u="none" cap="none" strike="noStrike">
                <a:solidFill>
                  <a:srgbClr val="000000"/>
                </a:solidFill>
                <a:latin typeface="Roboto"/>
                <a:ea typeface="Roboto"/>
                <a:cs typeface="Roboto"/>
                <a:sym typeface="Roboto"/>
              </a:rPr>
              <a:t>It involves using specialized technology, such as eye trackers, to track and record where a person is looking and how their eyes move.</a:t>
            </a:r>
            <a:endParaRPr b="0" i="0" sz="1800" u="none" cap="none" strike="noStrike">
              <a:solidFill>
                <a:schemeClr val="dk1"/>
              </a:solidFill>
              <a:latin typeface="Calibri"/>
              <a:ea typeface="Calibri"/>
              <a:cs typeface="Calibri"/>
              <a:sym typeface="Calibri"/>
            </a:endParaRPr>
          </a:p>
        </p:txBody>
      </p:sp>
      <p:pic>
        <p:nvPicPr>
          <p:cNvPr descr="preencoded.png" id="35" name="Google Shape;35;p5"/>
          <p:cNvPicPr preferRelativeResize="0"/>
          <p:nvPr/>
        </p:nvPicPr>
        <p:blipFill rotWithShape="1">
          <a:blip r:embed="rId3">
            <a:alphaModFix/>
          </a:blip>
          <a:srcRect b="0" l="0" r="0" t="0"/>
          <a:stretch/>
        </p:blipFill>
        <p:spPr>
          <a:xfrm>
            <a:off x="4389120" y="1371600"/>
            <a:ext cx="4572000" cy="3086100"/>
          </a:xfrm>
          <a:prstGeom prst="rect">
            <a:avLst/>
          </a:prstGeom>
          <a:noFill/>
          <a:ln>
            <a:noFill/>
          </a:ln>
        </p:spPr>
      </p:pic>
      <p:pic>
        <p:nvPicPr>
          <p:cNvPr id="36" name="Google Shape;36;p5"/>
          <p:cNvPicPr preferRelativeResize="0"/>
          <p:nvPr/>
        </p:nvPicPr>
        <p:blipFill>
          <a:blip r:embed="rId4">
            <a:alphaModFix/>
          </a:blip>
          <a:stretch>
            <a:fillRect/>
          </a:stretch>
        </p:blipFill>
        <p:spPr>
          <a:xfrm>
            <a:off x="4313275" y="1257300"/>
            <a:ext cx="4723700" cy="32004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8000"/>
        </a:solidFill>
      </p:bgPr>
    </p:bg>
    <p:spTree>
      <p:nvGrpSpPr>
        <p:cNvPr id="41" name="Shape 41"/>
        <p:cNvGrpSpPr/>
        <p:nvPr/>
      </p:nvGrpSpPr>
      <p:grpSpPr>
        <a:xfrm>
          <a:off x="0" y="0"/>
          <a:ext cx="0" cy="0"/>
          <a:chOff x="0" y="0"/>
          <a:chExt cx="0" cy="0"/>
        </a:xfrm>
      </p:grpSpPr>
      <p:sp>
        <p:nvSpPr>
          <p:cNvPr id="42" name="Google Shape;42;p6"/>
          <p:cNvSpPr/>
          <p:nvPr/>
        </p:nvSpPr>
        <p:spPr>
          <a:xfrm>
            <a:off x="0" y="0"/>
            <a:ext cx="9144000" cy="914400"/>
          </a:xfrm>
          <a:prstGeom prst="rect">
            <a:avLst/>
          </a:prstGeom>
          <a:noFill/>
          <a:ln>
            <a:noFill/>
          </a:ln>
        </p:spPr>
        <p:txBody>
          <a:bodyPr anchorCtr="0" anchor="ctr" bIns="0" lIns="317500" spcFirstLastPara="1" rIns="127000" wrap="square" tIns="317500">
            <a:noAutofit/>
          </a:bodyPr>
          <a:lstStyle/>
          <a:p>
            <a:pPr indent="0" lvl="0" marL="0" marR="0" rtl="0" algn="ctr">
              <a:spcBef>
                <a:spcPts val="0"/>
              </a:spcBef>
              <a:spcAft>
                <a:spcPts val="0"/>
              </a:spcAft>
              <a:buClr>
                <a:srgbClr val="000000"/>
              </a:buClr>
              <a:buSzPts val="3200"/>
              <a:buFont typeface="Raleway"/>
              <a:buNone/>
            </a:pPr>
            <a:r>
              <a:rPr b="0" i="0" lang="en-US" sz="3200" u="none" cap="none" strike="noStrike">
                <a:solidFill>
                  <a:srgbClr val="000000"/>
                </a:solidFill>
                <a:latin typeface="Raleway"/>
                <a:ea typeface="Raleway"/>
                <a:cs typeface="Raleway"/>
                <a:sym typeface="Raleway"/>
              </a:rPr>
              <a:t>Applications of Eye Tracking</a:t>
            </a:r>
            <a:endParaRPr b="0" i="0" sz="3200" u="none" cap="none" strike="noStrike">
              <a:solidFill>
                <a:schemeClr val="dk1"/>
              </a:solidFill>
              <a:latin typeface="Calibri"/>
              <a:ea typeface="Calibri"/>
              <a:cs typeface="Calibri"/>
              <a:sym typeface="Calibri"/>
            </a:endParaRPr>
          </a:p>
        </p:txBody>
      </p:sp>
      <p:sp>
        <p:nvSpPr>
          <p:cNvPr id="43" name="Google Shape;43;p6"/>
          <p:cNvSpPr/>
          <p:nvPr/>
        </p:nvSpPr>
        <p:spPr>
          <a:xfrm>
            <a:off x="295595" y="914400"/>
            <a:ext cx="3657600" cy="2743200"/>
          </a:xfrm>
          <a:prstGeom prst="rect">
            <a:avLst/>
          </a:prstGeom>
          <a:noFill/>
          <a:ln>
            <a:noFill/>
          </a:ln>
        </p:spPr>
        <p:txBody>
          <a:bodyPr anchorCtr="0" anchor="t" bIns="0" lIns="254000" spcFirstLastPara="1" rIns="0" wrap="square" tIns="254000">
            <a:noAutofit/>
          </a:bodyPr>
          <a:lstStyle/>
          <a:p>
            <a:pPr indent="-342900" lvl="0" marL="342900" marR="0" rtl="0" algn="l">
              <a:spcBef>
                <a:spcPts val="0"/>
              </a:spcBef>
              <a:spcAft>
                <a:spcPts val="0"/>
              </a:spcAft>
              <a:buClr>
                <a:srgbClr val="000000"/>
              </a:buClr>
              <a:buSzPts val="1800"/>
              <a:buFont typeface="Roboto"/>
              <a:buChar char="•"/>
            </a:pPr>
            <a:r>
              <a:rPr b="0" i="0" lang="en-US" sz="1800" u="none" cap="none" strike="noStrike">
                <a:solidFill>
                  <a:srgbClr val="000000"/>
                </a:solidFill>
                <a:latin typeface="Roboto"/>
                <a:ea typeface="Roboto"/>
                <a:cs typeface="Roboto"/>
                <a:sym typeface="Roboto"/>
              </a:rPr>
              <a:t>Eye tracking is used in various fields such as psychology, marketing, design, and user experience research.</a:t>
            </a:r>
            <a:endParaRPr b="0" i="0" sz="18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1800"/>
              <a:buFont typeface="Roboto"/>
              <a:buChar char="•"/>
            </a:pPr>
            <a:r>
              <a:rPr b="0" i="0" lang="en-US" sz="1800" u="none" cap="none" strike="noStrike">
                <a:solidFill>
                  <a:srgbClr val="000000"/>
                </a:solidFill>
                <a:latin typeface="Roboto"/>
                <a:ea typeface="Roboto"/>
                <a:cs typeface="Roboto"/>
                <a:sym typeface="Roboto"/>
              </a:rPr>
              <a:t>In psychology, eye tracking helps understand cognitive processes and visual attention.</a:t>
            </a:r>
            <a:endParaRPr b="0" i="0" sz="18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1800"/>
              <a:buFont typeface="Roboto"/>
              <a:buChar char="•"/>
            </a:pPr>
            <a:r>
              <a:rPr b="0" i="0" lang="en-US" sz="1800" u="none" cap="none" strike="noStrike">
                <a:solidFill>
                  <a:srgbClr val="000000"/>
                </a:solidFill>
                <a:latin typeface="Roboto"/>
                <a:ea typeface="Roboto"/>
                <a:cs typeface="Roboto"/>
                <a:sym typeface="Roboto"/>
              </a:rPr>
              <a:t>In marketing, eye tracking is used to study consumer behavior and optimize advertisements.</a:t>
            </a:r>
            <a:endParaRPr b="0" i="0" sz="1800" u="none" cap="none" strike="noStrike">
              <a:solidFill>
                <a:schemeClr val="dk1"/>
              </a:solidFill>
              <a:latin typeface="Calibri"/>
              <a:ea typeface="Calibri"/>
              <a:cs typeface="Calibri"/>
              <a:sym typeface="Calibri"/>
            </a:endParaRPr>
          </a:p>
        </p:txBody>
      </p:sp>
      <p:pic>
        <p:nvPicPr>
          <p:cNvPr id="44" name="Google Shape;44;p6"/>
          <p:cNvPicPr preferRelativeResize="0"/>
          <p:nvPr/>
        </p:nvPicPr>
        <p:blipFill rotWithShape="1">
          <a:blip r:embed="rId3">
            <a:alphaModFix/>
          </a:blip>
          <a:srcRect b="24685" l="0" r="0" t="24690"/>
          <a:stretch/>
        </p:blipFill>
        <p:spPr>
          <a:xfrm>
            <a:off x="4389120" y="1371600"/>
            <a:ext cx="4572000" cy="3086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49" name="Shape 49"/>
        <p:cNvGrpSpPr/>
        <p:nvPr/>
      </p:nvGrpSpPr>
      <p:grpSpPr>
        <a:xfrm>
          <a:off x="0" y="0"/>
          <a:ext cx="0" cy="0"/>
          <a:chOff x="0" y="0"/>
          <a:chExt cx="0" cy="0"/>
        </a:xfrm>
      </p:grpSpPr>
      <p:sp>
        <p:nvSpPr>
          <p:cNvPr id="50" name="Google Shape;50;p7"/>
          <p:cNvSpPr/>
          <p:nvPr/>
        </p:nvSpPr>
        <p:spPr>
          <a:xfrm>
            <a:off x="0" y="0"/>
            <a:ext cx="9144000" cy="914400"/>
          </a:xfrm>
          <a:prstGeom prst="rect">
            <a:avLst/>
          </a:prstGeom>
          <a:noFill/>
          <a:ln>
            <a:noFill/>
          </a:ln>
        </p:spPr>
        <p:txBody>
          <a:bodyPr anchorCtr="0" anchor="ctr" bIns="0" lIns="317500" spcFirstLastPara="1" rIns="127000" wrap="square" tIns="317500">
            <a:noAutofit/>
          </a:bodyPr>
          <a:lstStyle/>
          <a:p>
            <a:pPr indent="0" lvl="0" marL="0" marR="0" rtl="0" algn="ctr">
              <a:spcBef>
                <a:spcPts val="0"/>
              </a:spcBef>
              <a:spcAft>
                <a:spcPts val="0"/>
              </a:spcAft>
              <a:buClr>
                <a:srgbClr val="000000"/>
              </a:buClr>
              <a:buSzPts val="3200"/>
              <a:buFont typeface="Raleway"/>
              <a:buNone/>
            </a:pPr>
            <a:r>
              <a:rPr lang="en-US" sz="3200">
                <a:latin typeface="Raleway"/>
                <a:ea typeface="Raleway"/>
                <a:cs typeface="Raleway"/>
                <a:sym typeface="Raleway"/>
              </a:rPr>
              <a:t>Eye Movement Tracking Explained:  </a:t>
            </a:r>
            <a:endParaRPr b="0" i="0" sz="3200" u="none" cap="none" strike="noStrike">
              <a:solidFill>
                <a:schemeClr val="dk1"/>
              </a:solidFill>
              <a:latin typeface="Calibri"/>
              <a:ea typeface="Calibri"/>
              <a:cs typeface="Calibri"/>
              <a:sym typeface="Calibri"/>
            </a:endParaRPr>
          </a:p>
        </p:txBody>
      </p:sp>
      <p:pic>
        <p:nvPicPr>
          <p:cNvPr descr="Eye tracking has applications in fields from gaming to medicine to advertising, but how does it work?&#10;&#10;Try Tunnelbear for free, no credit card required, at https://www.tunnelbear.com/Linus&#10;&#10;Techquickie Merch Store: https://www.designbyhumans.com/shop/LinusTechTips/&#10; &#10;Techquickie Movie Poster: https://shop.crowdmade.com/collections/linustechtips/products/tech-quickie-24x36-poster&#10; &#10;Follow: http://twitter.com/linustech&#10; &#10;Leave a reply with your requests for future episodes, or tweet them here: http://twitter.com/jmart604&#10;&#10;Join the community: http://linustechtips.com&#10;&#10;Intro Theme: Showdown by F.O.O.L from Monstercat - Best of 2016&#10;Video Link: https://www.youtube.com/watch?v=pm36k08jQ0M&amp;t=2422s&#10;iTunes Download Link: https://itunes.apple.com/us/album/monstercat-best-of-2016/id1185092812&#10;Listen on Spotify: https://open.spotify.com/album/5Zt1P3ZbnfErBkiqcfBTCN" id="51" name="Google Shape;51;p7" title="How Does Eye Tracking Work?">
            <a:hlinkClick r:id="rId3"/>
          </p:cNvPr>
          <p:cNvPicPr preferRelativeResize="0"/>
          <p:nvPr/>
        </p:nvPicPr>
        <p:blipFill>
          <a:blip r:embed="rId4">
            <a:alphaModFix/>
          </a:blip>
          <a:stretch>
            <a:fillRect/>
          </a:stretch>
        </p:blipFill>
        <p:spPr>
          <a:xfrm>
            <a:off x="2564925" y="1313550"/>
            <a:ext cx="4112725" cy="2459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6" name="Shape 56"/>
        <p:cNvGrpSpPr/>
        <p:nvPr/>
      </p:nvGrpSpPr>
      <p:grpSpPr>
        <a:xfrm>
          <a:off x="0" y="0"/>
          <a:ext cx="0" cy="0"/>
          <a:chOff x="0" y="0"/>
          <a:chExt cx="0" cy="0"/>
        </a:xfrm>
      </p:grpSpPr>
      <p:sp>
        <p:nvSpPr>
          <p:cNvPr id="57" name="Google Shape;57;p8"/>
          <p:cNvSpPr/>
          <p:nvPr/>
        </p:nvSpPr>
        <p:spPr>
          <a:xfrm>
            <a:off x="0" y="0"/>
            <a:ext cx="9144000" cy="914400"/>
          </a:xfrm>
          <a:prstGeom prst="rect">
            <a:avLst/>
          </a:prstGeom>
          <a:noFill/>
          <a:ln>
            <a:noFill/>
          </a:ln>
        </p:spPr>
        <p:txBody>
          <a:bodyPr anchorCtr="0" anchor="ctr" bIns="0" lIns="317500" spcFirstLastPara="1" rIns="127000" wrap="square" tIns="317500">
            <a:noAutofit/>
          </a:bodyPr>
          <a:lstStyle/>
          <a:p>
            <a:pPr indent="0" lvl="0" marL="0" marR="0" rtl="0" algn="ctr">
              <a:spcBef>
                <a:spcPts val="0"/>
              </a:spcBef>
              <a:spcAft>
                <a:spcPts val="0"/>
              </a:spcAft>
              <a:buClr>
                <a:srgbClr val="000000"/>
              </a:buClr>
              <a:buSzPts val="3200"/>
              <a:buFont typeface="Raleway"/>
              <a:buNone/>
            </a:pPr>
            <a:r>
              <a:rPr lang="en-US" sz="3200">
                <a:latin typeface="Raleway"/>
                <a:ea typeface="Raleway"/>
                <a:cs typeface="Raleway"/>
                <a:sym typeface="Raleway"/>
              </a:rPr>
              <a:t>Additional Resources If Needed….</a:t>
            </a:r>
            <a:endParaRPr b="0" i="0" sz="3200" u="none" cap="none" strike="noStrike">
              <a:solidFill>
                <a:schemeClr val="dk1"/>
              </a:solidFill>
              <a:latin typeface="Calibri"/>
              <a:ea typeface="Calibri"/>
              <a:cs typeface="Calibri"/>
              <a:sym typeface="Calibri"/>
            </a:endParaRPr>
          </a:p>
        </p:txBody>
      </p:sp>
      <p:pic>
        <p:nvPicPr>
          <p:cNvPr descr="Eye-tracking is a technique that is becoming more and more common both inside and outside of research. In this video, we explain what eye-tracking is, how it works, and how it can be used in research.&#10;&#10;USE OF STOCK IMAGES AND VIDEOS&#10;Occasionally we make use of stock images and videos (pixabay.com or pexels.com). We use these to make our videos more lively (better than looking at a blank screen). These stock videos should not be taken as an exact scientific reflection of the discussed content. In some cases they are not fully accurate. We try to have a high viewing pleasure, while at the same time create as little confusion as possible. Thus we aim to only use them when it is clear that they are not directly related to the discussed content.&#10;&#10;CHANNEL GOALS&#10;The Psyched! channel focuses on providing education about psychology and neuroscience. Here you learn all about human behavior, the mind and the brain. It is our goal to reach everyone, from people who are casually interested to academic researchers. As such we provide simple explanation videos as well as profound lectures. If you like our content, consider to subscribe!&#10;&#10;SOCIAL MEDIA LINKS&#10;Instagram: https://www.instagram.com/real.psyched/&#10;Twitter: https://twitter.com/MilesWischnews1&#10;Website: www.mileswischnewski.com" id="58" name="Google Shape;58;p8" title="Eye-Tracking Explained! | Neuroscience Methods 101">
            <a:hlinkClick r:id="rId3"/>
          </p:cNvPr>
          <p:cNvPicPr preferRelativeResize="0"/>
          <p:nvPr/>
        </p:nvPicPr>
        <p:blipFill>
          <a:blip r:embed="rId4">
            <a:alphaModFix/>
          </a:blip>
          <a:stretch>
            <a:fillRect/>
          </a:stretch>
        </p:blipFill>
        <p:spPr>
          <a:xfrm>
            <a:off x="2318150" y="1427500"/>
            <a:ext cx="4661100" cy="2288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700"/>
        </a:solidFill>
      </p:bgPr>
    </p:bg>
    <p:spTree>
      <p:nvGrpSpPr>
        <p:cNvPr id="63" name="Shape 63"/>
        <p:cNvGrpSpPr/>
        <p:nvPr/>
      </p:nvGrpSpPr>
      <p:grpSpPr>
        <a:xfrm>
          <a:off x="0" y="0"/>
          <a:ext cx="0" cy="0"/>
          <a:chOff x="0" y="0"/>
          <a:chExt cx="0" cy="0"/>
        </a:xfrm>
      </p:grpSpPr>
      <p:sp>
        <p:nvSpPr>
          <p:cNvPr id="64" name="Google Shape;64;p9"/>
          <p:cNvSpPr/>
          <p:nvPr/>
        </p:nvSpPr>
        <p:spPr>
          <a:xfrm>
            <a:off x="0" y="0"/>
            <a:ext cx="9144000" cy="914400"/>
          </a:xfrm>
          <a:prstGeom prst="rect">
            <a:avLst/>
          </a:prstGeom>
          <a:noFill/>
          <a:ln>
            <a:noFill/>
          </a:ln>
        </p:spPr>
        <p:txBody>
          <a:bodyPr anchorCtr="0" anchor="ctr" bIns="0" lIns="317500" spcFirstLastPara="1" rIns="127000" wrap="square" tIns="317500">
            <a:noAutofit/>
          </a:bodyPr>
          <a:lstStyle/>
          <a:p>
            <a:pPr indent="0" lvl="0" marL="0" marR="0" rtl="0" algn="ctr">
              <a:spcBef>
                <a:spcPts val="0"/>
              </a:spcBef>
              <a:spcAft>
                <a:spcPts val="0"/>
              </a:spcAft>
              <a:buClr>
                <a:srgbClr val="000000"/>
              </a:buClr>
              <a:buSzPts val="3200"/>
              <a:buFont typeface="Raleway"/>
              <a:buNone/>
            </a:pPr>
            <a:r>
              <a:rPr b="0" i="0" lang="en-US" sz="3200" u="none" cap="none" strike="noStrike">
                <a:solidFill>
                  <a:srgbClr val="000000"/>
                </a:solidFill>
                <a:latin typeface="Raleway"/>
                <a:ea typeface="Raleway"/>
                <a:cs typeface="Raleway"/>
                <a:sym typeface="Raleway"/>
              </a:rPr>
              <a:t>Multiple Choice Question</a:t>
            </a:r>
            <a:endParaRPr b="0" i="0" sz="3200" u="none" cap="none" strike="noStrike">
              <a:solidFill>
                <a:schemeClr val="dk1"/>
              </a:solidFill>
              <a:latin typeface="Calibri"/>
              <a:ea typeface="Calibri"/>
              <a:cs typeface="Calibri"/>
              <a:sym typeface="Calibri"/>
            </a:endParaRPr>
          </a:p>
        </p:txBody>
      </p:sp>
      <p:sp>
        <p:nvSpPr>
          <p:cNvPr id="65" name="Google Shape;65;p9"/>
          <p:cNvSpPr/>
          <p:nvPr/>
        </p:nvSpPr>
        <p:spPr>
          <a:xfrm>
            <a:off x="274320" y="1371600"/>
            <a:ext cx="3657600" cy="2743200"/>
          </a:xfrm>
          <a:prstGeom prst="rect">
            <a:avLst/>
          </a:prstGeom>
          <a:noFill/>
          <a:ln>
            <a:noFill/>
          </a:ln>
        </p:spPr>
        <p:txBody>
          <a:bodyPr anchorCtr="0" anchor="t" bIns="0" lIns="254000" spcFirstLastPara="1" rIns="0" wrap="square" tIns="254000">
            <a:noAutofit/>
          </a:bodyPr>
          <a:lstStyle/>
          <a:p>
            <a:pPr indent="-342900" lvl="0" marL="342900" marR="0" rtl="0" algn="l">
              <a:spcBef>
                <a:spcPts val="0"/>
              </a:spcBef>
              <a:spcAft>
                <a:spcPts val="0"/>
              </a:spcAft>
              <a:buClr>
                <a:srgbClr val="000000"/>
              </a:buClr>
              <a:buSzPts val="1800"/>
              <a:buFont typeface="Roboto"/>
              <a:buChar char="•"/>
            </a:pPr>
            <a:r>
              <a:rPr b="0" i="0" lang="en-US" sz="1800" u="none" cap="none" strike="noStrike">
                <a:solidFill>
                  <a:srgbClr val="000000"/>
                </a:solidFill>
                <a:latin typeface="Roboto"/>
                <a:ea typeface="Roboto"/>
                <a:cs typeface="Roboto"/>
                <a:sym typeface="Roboto"/>
              </a:rPr>
              <a:t>Which of the following fields uses eye tracking technology?</a:t>
            </a:r>
            <a:endParaRPr b="0" i="0" sz="18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1800"/>
              <a:buFont typeface="Roboto"/>
              <a:buChar char="•"/>
            </a:pPr>
            <a:r>
              <a:rPr b="0" i="0" lang="en-US" sz="1800" u="none" cap="none" strike="noStrike">
                <a:solidFill>
                  <a:srgbClr val="000000"/>
                </a:solidFill>
                <a:latin typeface="Roboto"/>
                <a:ea typeface="Roboto"/>
                <a:cs typeface="Roboto"/>
                <a:sym typeface="Roboto"/>
              </a:rPr>
              <a:t>A) Medicine</a:t>
            </a:r>
            <a:endParaRPr b="0" i="0" sz="18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1800"/>
              <a:buFont typeface="Roboto"/>
              <a:buChar char="•"/>
            </a:pPr>
            <a:r>
              <a:rPr b="0" i="0" lang="en-US" sz="1800" u="none" cap="none" strike="noStrike">
                <a:solidFill>
                  <a:srgbClr val="000000"/>
                </a:solidFill>
                <a:latin typeface="Roboto"/>
                <a:ea typeface="Roboto"/>
                <a:cs typeface="Roboto"/>
                <a:sym typeface="Roboto"/>
              </a:rPr>
              <a:t>B) Music</a:t>
            </a:r>
            <a:endParaRPr b="0" i="0" sz="18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1800"/>
              <a:buFont typeface="Roboto"/>
              <a:buChar char="•"/>
            </a:pPr>
            <a:r>
              <a:rPr b="0" i="0" lang="en-US" sz="1800" u="none" cap="none" strike="noStrike">
                <a:solidFill>
                  <a:srgbClr val="000000"/>
                </a:solidFill>
                <a:latin typeface="Roboto"/>
                <a:ea typeface="Roboto"/>
                <a:cs typeface="Roboto"/>
                <a:sym typeface="Roboto"/>
              </a:rPr>
              <a:t>C) Finance</a:t>
            </a:r>
            <a:endParaRPr b="0" i="0" sz="18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1800"/>
              <a:buFont typeface="Roboto"/>
              <a:buChar char="•"/>
            </a:pPr>
            <a:r>
              <a:rPr b="0" i="0" lang="en-US" sz="1800" u="none" cap="none" strike="noStrike">
                <a:solidFill>
                  <a:srgbClr val="000000"/>
                </a:solidFill>
                <a:latin typeface="Roboto"/>
                <a:ea typeface="Roboto"/>
                <a:cs typeface="Roboto"/>
                <a:sym typeface="Roboto"/>
              </a:rPr>
              <a:t>D) Psychology</a:t>
            </a:r>
            <a:endParaRPr b="0" i="0" sz="1800" u="none" cap="none" strike="noStrike">
              <a:solidFill>
                <a:schemeClr val="dk1"/>
              </a:solidFill>
              <a:latin typeface="Calibri"/>
              <a:ea typeface="Calibri"/>
              <a:cs typeface="Calibri"/>
              <a:sym typeface="Calibri"/>
            </a:endParaRPr>
          </a:p>
        </p:txBody>
      </p:sp>
      <p:pic>
        <p:nvPicPr>
          <p:cNvPr id="66" name="Google Shape;66;p9"/>
          <p:cNvPicPr preferRelativeResize="0"/>
          <p:nvPr/>
        </p:nvPicPr>
        <p:blipFill rotWithShape="1">
          <a:blip r:embed="rId3">
            <a:alphaModFix/>
          </a:blip>
          <a:srcRect b="12931" l="0" r="0" t="12924"/>
          <a:stretch/>
        </p:blipFill>
        <p:spPr>
          <a:xfrm>
            <a:off x="4950025" y="1078900"/>
            <a:ext cx="3369199" cy="3859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71" name="Shape 71"/>
        <p:cNvGrpSpPr/>
        <p:nvPr/>
      </p:nvGrpSpPr>
      <p:grpSpPr>
        <a:xfrm>
          <a:off x="0" y="0"/>
          <a:ext cx="0" cy="0"/>
          <a:chOff x="0" y="0"/>
          <a:chExt cx="0" cy="0"/>
        </a:xfrm>
      </p:grpSpPr>
      <p:sp>
        <p:nvSpPr>
          <p:cNvPr id="72" name="Google Shape;72;p10"/>
          <p:cNvSpPr/>
          <p:nvPr/>
        </p:nvSpPr>
        <p:spPr>
          <a:xfrm>
            <a:off x="0" y="0"/>
            <a:ext cx="9144000" cy="914400"/>
          </a:xfrm>
          <a:prstGeom prst="rect">
            <a:avLst/>
          </a:prstGeom>
          <a:noFill/>
          <a:ln>
            <a:noFill/>
          </a:ln>
        </p:spPr>
        <p:txBody>
          <a:bodyPr anchorCtr="0" anchor="ctr" bIns="0" lIns="317500" spcFirstLastPara="1" rIns="127000" wrap="square" tIns="317500">
            <a:noAutofit/>
          </a:bodyPr>
          <a:lstStyle/>
          <a:p>
            <a:pPr indent="0" lvl="0" marL="0" marR="0" rtl="0" algn="ctr">
              <a:spcBef>
                <a:spcPts val="0"/>
              </a:spcBef>
              <a:spcAft>
                <a:spcPts val="0"/>
              </a:spcAft>
              <a:buClr>
                <a:srgbClr val="000000"/>
              </a:buClr>
              <a:buSzPts val="3200"/>
              <a:buFont typeface="Raleway"/>
              <a:buNone/>
            </a:pPr>
            <a:r>
              <a:rPr lang="en-US" sz="3200">
                <a:latin typeface="Raleway"/>
                <a:ea typeface="Raleway"/>
                <a:cs typeface="Raleway"/>
                <a:sym typeface="Raleway"/>
              </a:rPr>
              <a:t>How Does </a:t>
            </a:r>
            <a:r>
              <a:rPr lang="en-US" sz="3200">
                <a:latin typeface="Raleway"/>
                <a:ea typeface="Raleway"/>
                <a:cs typeface="Raleway"/>
                <a:sym typeface="Raleway"/>
              </a:rPr>
              <a:t>Eye Movement Tracking Work?</a:t>
            </a:r>
            <a:endParaRPr b="0" i="0" sz="3200" u="none" cap="none" strike="noStrike">
              <a:solidFill>
                <a:schemeClr val="dk1"/>
              </a:solidFill>
              <a:latin typeface="Calibri"/>
              <a:ea typeface="Calibri"/>
              <a:cs typeface="Calibri"/>
              <a:sym typeface="Calibri"/>
            </a:endParaRPr>
          </a:p>
        </p:txBody>
      </p:sp>
      <p:pic>
        <p:nvPicPr>
          <p:cNvPr descr="35 years ago we set off on a mission to ensure equal communication for everyone. With our eye tracking technology at the forefront, we've been able to provide communication solutions to some of the most complicated diagnosis. Learn more at http://www.eyegaze.com." id="73" name="Google Shape;73;p10" title="How Eye Tracking Works | Dixon Cleveland | Eyegaze Inc.">
            <a:hlinkClick r:id="rId3"/>
          </p:cNvPr>
          <p:cNvPicPr preferRelativeResize="0"/>
          <p:nvPr/>
        </p:nvPicPr>
        <p:blipFill>
          <a:blip r:embed="rId4">
            <a:alphaModFix/>
          </a:blip>
          <a:stretch>
            <a:fillRect/>
          </a:stretch>
        </p:blipFill>
        <p:spPr>
          <a:xfrm>
            <a:off x="2304450" y="1217600"/>
            <a:ext cx="4798200" cy="2651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4D79"/>
        </a:solidFill>
      </p:bgPr>
    </p:bg>
    <p:spTree>
      <p:nvGrpSpPr>
        <p:cNvPr id="78" name="Shape 78"/>
        <p:cNvGrpSpPr/>
        <p:nvPr/>
      </p:nvGrpSpPr>
      <p:grpSpPr>
        <a:xfrm>
          <a:off x="0" y="0"/>
          <a:ext cx="0" cy="0"/>
          <a:chOff x="0" y="0"/>
          <a:chExt cx="0" cy="0"/>
        </a:xfrm>
      </p:grpSpPr>
      <p:sp>
        <p:nvSpPr>
          <p:cNvPr id="79" name="Google Shape;79;p11"/>
          <p:cNvSpPr/>
          <p:nvPr/>
        </p:nvSpPr>
        <p:spPr>
          <a:xfrm>
            <a:off x="0" y="0"/>
            <a:ext cx="9144000" cy="914400"/>
          </a:xfrm>
          <a:prstGeom prst="rect">
            <a:avLst/>
          </a:prstGeom>
          <a:noFill/>
          <a:ln>
            <a:noFill/>
          </a:ln>
        </p:spPr>
        <p:txBody>
          <a:bodyPr anchorCtr="0" anchor="ctr" bIns="0" lIns="317500" spcFirstLastPara="1" rIns="127000" wrap="square" tIns="317500">
            <a:noAutofit/>
          </a:bodyPr>
          <a:lstStyle/>
          <a:p>
            <a:pPr indent="0" lvl="0" marL="0" marR="0" rtl="0" algn="ctr">
              <a:spcBef>
                <a:spcPts val="0"/>
              </a:spcBef>
              <a:spcAft>
                <a:spcPts val="0"/>
              </a:spcAft>
              <a:buClr>
                <a:srgbClr val="000000"/>
              </a:buClr>
              <a:buSzPts val="3200"/>
              <a:buFont typeface="Raleway"/>
              <a:buNone/>
            </a:pPr>
            <a:r>
              <a:rPr b="0" i="0" lang="en-US" sz="3200" u="none" cap="none" strike="noStrike">
                <a:solidFill>
                  <a:srgbClr val="000000"/>
                </a:solidFill>
                <a:latin typeface="Raleway"/>
                <a:ea typeface="Raleway"/>
                <a:cs typeface="Raleway"/>
                <a:sym typeface="Raleway"/>
              </a:rPr>
              <a:t>Fun Facts about Eye Tracking</a:t>
            </a:r>
            <a:endParaRPr b="0" i="0" sz="3200" u="none" cap="none" strike="noStrike">
              <a:solidFill>
                <a:schemeClr val="dk1"/>
              </a:solidFill>
              <a:latin typeface="Calibri"/>
              <a:ea typeface="Calibri"/>
              <a:cs typeface="Calibri"/>
              <a:sym typeface="Calibri"/>
            </a:endParaRPr>
          </a:p>
        </p:txBody>
      </p:sp>
      <p:sp>
        <p:nvSpPr>
          <p:cNvPr id="80" name="Google Shape;80;p11"/>
          <p:cNvSpPr/>
          <p:nvPr/>
        </p:nvSpPr>
        <p:spPr>
          <a:xfrm>
            <a:off x="274325" y="742925"/>
            <a:ext cx="3657600" cy="4190100"/>
          </a:xfrm>
          <a:prstGeom prst="rect">
            <a:avLst/>
          </a:prstGeom>
          <a:noFill/>
          <a:ln>
            <a:noFill/>
          </a:ln>
        </p:spPr>
        <p:txBody>
          <a:bodyPr anchorCtr="0" anchor="t" bIns="0" lIns="254000" spcFirstLastPara="1" rIns="0" wrap="square" tIns="254000">
            <a:noAutofit/>
          </a:bodyPr>
          <a:lstStyle/>
          <a:p>
            <a:pPr indent="-323850" lvl="0" marL="342900" marR="0" rtl="0" algn="l">
              <a:spcBef>
                <a:spcPts val="0"/>
              </a:spcBef>
              <a:spcAft>
                <a:spcPts val="0"/>
              </a:spcAft>
              <a:buClr>
                <a:srgbClr val="000000"/>
              </a:buClr>
              <a:buSzPts val="1500"/>
              <a:buFont typeface="Roboto"/>
              <a:buChar char="•"/>
            </a:pPr>
            <a:r>
              <a:rPr b="0" i="0" lang="en-US" sz="1500" u="none" cap="none" strike="noStrike">
                <a:solidFill>
                  <a:srgbClr val="000000"/>
                </a:solidFill>
                <a:latin typeface="Roboto"/>
                <a:ea typeface="Roboto"/>
                <a:cs typeface="Roboto"/>
                <a:sym typeface="Roboto"/>
              </a:rPr>
              <a:t>Eye tracking studies have shown that people read in an 'F' pattern, starting with the top and left side of a page.</a:t>
            </a:r>
            <a:endParaRPr b="0" i="0" sz="1500" u="none" cap="none" strike="noStrike">
              <a:solidFill>
                <a:schemeClr val="dk1"/>
              </a:solidFill>
              <a:latin typeface="Calibri"/>
              <a:ea typeface="Calibri"/>
              <a:cs typeface="Calibri"/>
              <a:sym typeface="Calibri"/>
            </a:endParaRPr>
          </a:p>
          <a:p>
            <a:pPr indent="-323850" lvl="0" marL="342900" marR="0" rtl="0" algn="l">
              <a:spcBef>
                <a:spcPts val="0"/>
              </a:spcBef>
              <a:spcAft>
                <a:spcPts val="0"/>
              </a:spcAft>
              <a:buClr>
                <a:srgbClr val="000000"/>
              </a:buClr>
              <a:buSzPts val="1500"/>
              <a:buFont typeface="Roboto"/>
              <a:buChar char="•"/>
            </a:pPr>
            <a:r>
              <a:rPr b="0" i="0" lang="en-US" sz="1500" u="none" cap="none" strike="noStrike">
                <a:solidFill>
                  <a:srgbClr val="000000"/>
                </a:solidFill>
                <a:latin typeface="Roboto"/>
                <a:ea typeface="Roboto"/>
                <a:cs typeface="Roboto"/>
                <a:sym typeface="Roboto"/>
              </a:rPr>
              <a:t>The average person makes approximately 4-5 eye movements per second.</a:t>
            </a:r>
            <a:endParaRPr b="0" i="0" sz="1500" u="none" cap="none" strike="noStrike">
              <a:solidFill>
                <a:schemeClr val="dk1"/>
              </a:solidFill>
              <a:latin typeface="Calibri"/>
              <a:ea typeface="Calibri"/>
              <a:cs typeface="Calibri"/>
              <a:sym typeface="Calibri"/>
            </a:endParaRPr>
          </a:p>
          <a:p>
            <a:pPr indent="-323850" lvl="0" marL="342900" marR="0" rtl="0" algn="l">
              <a:spcBef>
                <a:spcPts val="0"/>
              </a:spcBef>
              <a:spcAft>
                <a:spcPts val="0"/>
              </a:spcAft>
              <a:buClr>
                <a:srgbClr val="000000"/>
              </a:buClr>
              <a:buSzPts val="1500"/>
              <a:buFont typeface="Roboto"/>
              <a:buChar char="•"/>
            </a:pPr>
            <a:r>
              <a:rPr b="0" i="0" lang="en-US" sz="1500" u="none" cap="none" strike="noStrike">
                <a:solidFill>
                  <a:srgbClr val="000000"/>
                </a:solidFill>
                <a:latin typeface="Roboto"/>
                <a:ea typeface="Roboto"/>
                <a:cs typeface="Roboto"/>
                <a:sym typeface="Roboto"/>
              </a:rPr>
              <a:t>Eye tracking technology can be used to detect signs of neurological disorders.</a:t>
            </a:r>
            <a:endParaRPr b="0" i="0" sz="1500" u="none" cap="none" strike="noStrike">
              <a:solidFill>
                <a:schemeClr val="dk1"/>
              </a:solidFill>
              <a:latin typeface="Calibri"/>
              <a:ea typeface="Calibri"/>
              <a:cs typeface="Calibri"/>
              <a:sym typeface="Calibri"/>
            </a:endParaRPr>
          </a:p>
          <a:p>
            <a:pPr indent="-323850" lvl="0" marL="342900" marR="0" rtl="0" algn="l">
              <a:spcBef>
                <a:spcPts val="0"/>
              </a:spcBef>
              <a:spcAft>
                <a:spcPts val="0"/>
              </a:spcAft>
              <a:buClr>
                <a:srgbClr val="000000"/>
              </a:buClr>
              <a:buSzPts val="1500"/>
              <a:buFont typeface="Roboto"/>
              <a:buChar char="•"/>
            </a:pPr>
            <a:r>
              <a:rPr b="0" i="0" lang="en-US" sz="1500" u="none" cap="none" strike="noStrike">
                <a:solidFill>
                  <a:srgbClr val="000000"/>
                </a:solidFill>
                <a:latin typeface="Roboto"/>
                <a:ea typeface="Roboto"/>
                <a:cs typeface="Roboto"/>
                <a:sym typeface="Roboto"/>
              </a:rPr>
              <a:t>Some eye tracking systems use infrared light to track eye movements.</a:t>
            </a:r>
            <a:endParaRPr b="0" i="0" sz="15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rgbClr val="000000"/>
              </a:buClr>
              <a:buSzPts val="1800"/>
              <a:buFont typeface="Roboto"/>
              <a:buChar char="•"/>
            </a:pPr>
            <a:r>
              <a:rPr b="0" i="0" lang="en-US" sz="1500" u="none" cap="none" strike="noStrike">
                <a:solidFill>
                  <a:srgbClr val="000000"/>
                </a:solidFill>
                <a:latin typeface="Roboto"/>
                <a:ea typeface="Roboto"/>
                <a:cs typeface="Roboto"/>
                <a:sym typeface="Roboto"/>
              </a:rPr>
              <a:t>Eye tracking studies have helped improve website and user interface designs.</a:t>
            </a:r>
            <a:endParaRPr b="0" i="0" sz="1500" u="none" cap="none" strike="noStrike">
              <a:solidFill>
                <a:schemeClr val="dk1"/>
              </a:solidFill>
              <a:latin typeface="Calibri"/>
              <a:ea typeface="Calibri"/>
              <a:cs typeface="Calibri"/>
              <a:sym typeface="Calibri"/>
            </a:endParaRPr>
          </a:p>
        </p:txBody>
      </p:sp>
      <p:pic>
        <p:nvPicPr>
          <p:cNvPr id="81" name="Google Shape;81;p11"/>
          <p:cNvPicPr preferRelativeResize="0"/>
          <p:nvPr/>
        </p:nvPicPr>
        <p:blipFill rotWithShape="1">
          <a:blip r:embed="rId3">
            <a:alphaModFix/>
          </a:blip>
          <a:srcRect b="41459" l="0" r="0" t="1125"/>
          <a:stretch/>
        </p:blipFill>
        <p:spPr>
          <a:xfrm>
            <a:off x="4389125" y="914400"/>
            <a:ext cx="4572000" cy="4018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