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alew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6.xml"/><Relationship Id="rId22" Type="http://schemas.openxmlformats.org/officeDocument/2006/relationships/font" Target="fonts/Lato-italic.fntdata"/><Relationship Id="rId10" Type="http://schemas.openxmlformats.org/officeDocument/2006/relationships/slide" Target="slides/slide5.xml"/><Relationship Id="rId21" Type="http://schemas.openxmlformats.org/officeDocument/2006/relationships/font" Target="fonts/Lato-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aleway-bold.fntdata"/><Relationship Id="rId16" Type="http://schemas.openxmlformats.org/officeDocument/2006/relationships/font" Target="fonts/Raleway-regular.fntdata"/><Relationship Id="rId5" Type="http://schemas.openxmlformats.org/officeDocument/2006/relationships/notesMaster" Target="notesMasters/notesMaster1.xml"/><Relationship Id="rId19" Type="http://schemas.openxmlformats.org/officeDocument/2006/relationships/font" Target="fonts/Raleway-boldItalic.fntdata"/><Relationship Id="rId6" Type="http://schemas.openxmlformats.org/officeDocument/2006/relationships/slide" Target="slides/slide1.xml"/><Relationship Id="rId18" Type="http://schemas.openxmlformats.org/officeDocument/2006/relationships/font" Target="fonts/Raleway-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urface_Mounted_Device" TargetMode="External"/><Relationship Id="rId3" Type="http://schemas.openxmlformats.org/officeDocument/2006/relationships/hyperlink" Target="https://en.wikipedia.org/wiki/Light-emitting_diodes" TargetMode="External"/><Relationship Id="rId4" Type="http://schemas.openxmlformats.org/officeDocument/2006/relationships/hyperlink" Target="https://en.wikipedia.org/wiki/Luminous_efficacy" TargetMode="External"/><Relationship Id="rId5" Type="http://schemas.openxmlformats.org/officeDocument/2006/relationships/hyperlink" Target="https://en.wikipedia.org/wiki/Ultraviolet"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e36793e269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e36793e269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36793e269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36793e269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e36793e26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e36793e26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e36793e26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e36793e26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36793e269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36793e26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e36793e269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e36793e269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RGB LED Strip: </a:t>
            </a:r>
            <a:r>
              <a:rPr lang="en" sz="1050">
                <a:solidFill>
                  <a:srgbClr val="202122"/>
                </a:solidFill>
                <a:highlight>
                  <a:srgbClr val="FFFFFF"/>
                </a:highlight>
              </a:rPr>
              <a:t>An </a:t>
            </a:r>
            <a:r>
              <a:rPr b="1" lang="en" sz="1050">
                <a:solidFill>
                  <a:srgbClr val="202122"/>
                </a:solidFill>
                <a:highlight>
                  <a:srgbClr val="FFFFFF"/>
                </a:highlight>
              </a:rPr>
              <a:t>LED strip light</a:t>
            </a:r>
            <a:r>
              <a:rPr lang="en" sz="1050">
                <a:solidFill>
                  <a:srgbClr val="202122"/>
                </a:solidFill>
                <a:highlight>
                  <a:srgbClr val="FFFFFF"/>
                </a:highlight>
              </a:rPr>
              <a:t> is a flexible circuit board populated by </a:t>
            </a:r>
            <a:r>
              <a:rPr lang="en" sz="1050">
                <a:solidFill>
                  <a:srgbClr val="0645AD"/>
                </a:solidFill>
                <a:highlight>
                  <a:srgbClr val="FFFFFF"/>
                </a:highlight>
                <a:uFill>
                  <a:noFill/>
                </a:uFill>
                <a:hlinkClick r:id="rId2">
                  <a:extLst>
                    <a:ext uri="{A12FA001-AC4F-418D-AE19-62706E023703}">
                      <ahyp:hlinkClr val="tx"/>
                    </a:ext>
                  </a:extLst>
                </a:hlinkClick>
              </a:rPr>
              <a:t>surface mounted</a:t>
            </a:r>
            <a:r>
              <a:rPr lang="en" sz="1050">
                <a:solidFill>
                  <a:srgbClr val="202122"/>
                </a:solidFill>
                <a:highlight>
                  <a:srgbClr val="FFFFFF"/>
                </a:highlight>
              </a:rPr>
              <a:t> </a:t>
            </a:r>
            <a:r>
              <a:rPr lang="en" sz="1050">
                <a:solidFill>
                  <a:srgbClr val="0645AD"/>
                </a:solidFill>
                <a:highlight>
                  <a:srgbClr val="FFFFFF"/>
                </a:highlight>
                <a:uFill>
                  <a:noFill/>
                </a:uFill>
                <a:hlinkClick r:id="rId3">
                  <a:extLst>
                    <a:ext uri="{A12FA001-AC4F-418D-AE19-62706E023703}">
                      <ahyp:hlinkClr val="tx"/>
                    </a:ext>
                  </a:extLst>
                </a:hlinkClick>
              </a:rPr>
              <a:t>light-emitting diodes</a:t>
            </a:r>
            <a:r>
              <a:rPr lang="en" sz="1050">
                <a:solidFill>
                  <a:srgbClr val="202122"/>
                </a:solidFill>
                <a:highlight>
                  <a:srgbClr val="FFFFFF"/>
                </a:highlight>
              </a:rPr>
              <a:t> (SMD LEDs) and other components that usually comes with an adhesive backing. Traditionally, strip lights had been used solely in accent lighting, backlighting, task lighting, and decorative lighting applications. Increased </a:t>
            </a:r>
            <a:r>
              <a:rPr lang="en" sz="1050">
                <a:solidFill>
                  <a:srgbClr val="0645AD"/>
                </a:solidFill>
                <a:highlight>
                  <a:srgbClr val="FFFFFF"/>
                </a:highlight>
                <a:uFill>
                  <a:noFill/>
                </a:uFill>
                <a:hlinkClick r:id="rId4">
                  <a:extLst>
                    <a:ext uri="{A12FA001-AC4F-418D-AE19-62706E023703}">
                      <ahyp:hlinkClr val="tx"/>
                    </a:ext>
                  </a:extLst>
                </a:hlinkClick>
              </a:rPr>
              <a:t>luminous efficacy</a:t>
            </a:r>
            <a:r>
              <a:rPr lang="en" sz="1050">
                <a:solidFill>
                  <a:srgbClr val="202122"/>
                </a:solidFill>
                <a:highlight>
                  <a:srgbClr val="FFFFFF"/>
                </a:highlight>
              </a:rPr>
              <a:t> and higher-power SMDs have allowed LED strip lights to be used in applications such as high brightness task lighting, fluorescent and halogen lighting fixture replacements, indirect lighting applications, </a:t>
            </a:r>
            <a:r>
              <a:rPr lang="en" sz="1050">
                <a:solidFill>
                  <a:srgbClr val="0645AD"/>
                </a:solidFill>
                <a:highlight>
                  <a:srgbClr val="FFFFFF"/>
                </a:highlight>
                <a:uFill>
                  <a:noFill/>
                </a:uFill>
                <a:hlinkClick r:id="rId5">
                  <a:extLst>
                    <a:ext uri="{A12FA001-AC4F-418D-AE19-62706E023703}">
                      <ahyp:hlinkClr val="tx"/>
                    </a:ext>
                  </a:extLst>
                </a:hlinkClick>
              </a:rPr>
              <a:t>Ultra Violet</a:t>
            </a:r>
            <a:r>
              <a:rPr lang="en" sz="1050">
                <a:solidFill>
                  <a:srgbClr val="202122"/>
                </a:solidFill>
                <a:highlight>
                  <a:srgbClr val="FFFFFF"/>
                </a:highlight>
              </a:rPr>
              <a:t> inspection during manufacturing processes, set and costume design, and even growing plants.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RGB Color Wheel: The RGB color model is an additive color model in which red, green, and blue light are added together in various ways to reproduce a broad array of colors.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 Wikipedia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36793e26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36793e26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36793e269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36793e269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e36793e26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e36793e26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google.com/search?q=color+pick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Hp0i3-FCWhw"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Exploring outputs with an RGB light Strip</a:t>
            </a:r>
            <a:endParaRPr/>
          </a:p>
        </p:txBody>
      </p:sp>
      <p:pic>
        <p:nvPicPr>
          <p:cNvPr id="87" name="Google Shape;87;p13"/>
          <p:cNvPicPr preferRelativeResize="0"/>
          <p:nvPr/>
        </p:nvPicPr>
        <p:blipFill rotWithShape="1">
          <a:blip r:embed="rId3">
            <a:alphaModFix/>
          </a:blip>
          <a:srcRect b="53007" l="0" r="0" t="36395"/>
          <a:stretch/>
        </p:blipFill>
        <p:spPr>
          <a:xfrm flipH="1" rot="10800000">
            <a:off x="320100" y="3850750"/>
            <a:ext cx="8503800" cy="6747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a:t>
            </a:r>
            <a:endParaRPr/>
          </a:p>
        </p:txBody>
      </p:sp>
      <p:sp>
        <p:nvSpPr>
          <p:cNvPr id="146" name="Google Shape;146;p22"/>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Work with another </a:t>
            </a:r>
            <a:r>
              <a:rPr lang="en" sz="1500"/>
              <a:t>student</a:t>
            </a:r>
            <a:r>
              <a:rPr lang="en" sz="1500"/>
              <a:t> to create a new lighting effect for a concert that is going to be </a:t>
            </a:r>
            <a:r>
              <a:rPr lang="en" sz="1500"/>
              <a:t>coming</a:t>
            </a:r>
            <a:r>
              <a:rPr lang="en" sz="1500"/>
              <a:t> to town.  Your client has set the criteria for what they want.</a:t>
            </a:r>
            <a:endParaRPr sz="1500"/>
          </a:p>
          <a:p>
            <a:pPr indent="-323850" lvl="0" marL="457200" rtl="0" algn="l">
              <a:spcBef>
                <a:spcPts val="1200"/>
              </a:spcBef>
              <a:spcAft>
                <a:spcPts val="0"/>
              </a:spcAft>
              <a:buSzPts val="1500"/>
              <a:buChar char="●"/>
            </a:pPr>
            <a:r>
              <a:rPr b="1" lang="en" sz="1500"/>
              <a:t>B</a:t>
            </a:r>
            <a:r>
              <a:rPr b="1" lang="en" sz="1500"/>
              <a:t>utton A </a:t>
            </a:r>
            <a:r>
              <a:rPr lang="en" sz="1500"/>
              <a:t>- sequencing</a:t>
            </a:r>
            <a:r>
              <a:rPr lang="en" sz="1500"/>
              <a:t> light pattern </a:t>
            </a:r>
            <a:endParaRPr sz="1500"/>
          </a:p>
          <a:p>
            <a:pPr indent="-323850" lvl="0" marL="457200" rtl="0" algn="l">
              <a:spcBef>
                <a:spcPts val="0"/>
              </a:spcBef>
              <a:spcAft>
                <a:spcPts val="0"/>
              </a:spcAft>
              <a:buSzPts val="1500"/>
              <a:buChar char="●"/>
            </a:pPr>
            <a:r>
              <a:rPr b="1" lang="en" sz="1500"/>
              <a:t>Button B</a:t>
            </a:r>
            <a:r>
              <a:rPr lang="en" sz="1500"/>
              <a:t> - Flashing light effect</a:t>
            </a:r>
            <a:endParaRPr sz="1500"/>
          </a:p>
          <a:p>
            <a:pPr indent="-323850" lvl="0" marL="457200" rtl="0" algn="l">
              <a:spcBef>
                <a:spcPts val="0"/>
              </a:spcBef>
              <a:spcAft>
                <a:spcPts val="0"/>
              </a:spcAft>
              <a:buSzPts val="1500"/>
              <a:buChar char="●"/>
            </a:pPr>
            <a:r>
              <a:rPr b="1" lang="en" sz="1500"/>
              <a:t>Button A + B </a:t>
            </a:r>
            <a:r>
              <a:rPr lang="en" sz="1500"/>
              <a:t>- A </a:t>
            </a:r>
            <a:r>
              <a:rPr lang="en" sz="1500"/>
              <a:t>unique RGB color is shown (Use </a:t>
            </a:r>
            <a:r>
              <a:rPr lang="en" sz="1500" u="sng">
                <a:solidFill>
                  <a:schemeClr val="hlink"/>
                </a:solidFill>
                <a:hlinkClick r:id="rId3"/>
              </a:rPr>
              <a:t>https://www.google.com/search?q=color+picker</a:t>
            </a:r>
            <a:r>
              <a:rPr lang="en" sz="1500"/>
              <a:t>)</a:t>
            </a:r>
            <a:endParaRPr sz="1500"/>
          </a:p>
          <a:p>
            <a:pPr indent="-323850" lvl="0" marL="457200" rtl="0" algn="l">
              <a:spcBef>
                <a:spcPts val="0"/>
              </a:spcBef>
              <a:spcAft>
                <a:spcPts val="0"/>
              </a:spcAft>
              <a:buSzPts val="1500"/>
              <a:buChar char="●"/>
            </a:pPr>
            <a:r>
              <a:rPr b="1" lang="en" sz="1500"/>
              <a:t>Shake </a:t>
            </a:r>
            <a:r>
              <a:rPr lang="en" sz="1500"/>
              <a:t>- The grand finally (This is up to you and your partner to decide what happens)</a:t>
            </a:r>
            <a:endParaRPr sz="1500"/>
          </a:p>
          <a:p>
            <a:pPr indent="0" lvl="0" marL="457200" rtl="0" algn="l">
              <a:spcBef>
                <a:spcPts val="1200"/>
              </a:spcBef>
              <a:spcAft>
                <a:spcPts val="1200"/>
              </a:spcAft>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0" st="0"/>
                                            </p:txEl>
                                          </p:spTgt>
                                        </p:tgtEl>
                                        <p:attrNameLst>
                                          <p:attrName>style.visibility</p:attrName>
                                        </p:attrNameLst>
                                      </p:cBhvr>
                                      <p:to>
                                        <p:strVal val="visible"/>
                                      </p:to>
                                    </p:set>
                                    <p:animEffect filter="fade" transition="in">
                                      <p:cBhvr>
                                        <p:cTn dur="1000"/>
                                        <p:tgtEl>
                                          <p:spTgt spid="1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1" st="1"/>
                                            </p:txEl>
                                          </p:spTgt>
                                        </p:tgtEl>
                                        <p:attrNameLst>
                                          <p:attrName>style.visibility</p:attrName>
                                        </p:attrNameLst>
                                      </p:cBhvr>
                                      <p:to>
                                        <p:strVal val="visible"/>
                                      </p:to>
                                    </p:set>
                                    <p:animEffect filter="fade" transition="in">
                                      <p:cBhvr>
                                        <p:cTn dur="1000"/>
                                        <p:tgtEl>
                                          <p:spTgt spid="14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2" st="2"/>
                                            </p:txEl>
                                          </p:spTgt>
                                        </p:tgtEl>
                                        <p:attrNameLst>
                                          <p:attrName>style.visibility</p:attrName>
                                        </p:attrNameLst>
                                      </p:cBhvr>
                                      <p:to>
                                        <p:strVal val="visible"/>
                                      </p:to>
                                    </p:set>
                                    <p:animEffect filter="fade" transition="in">
                                      <p:cBhvr>
                                        <p:cTn dur="1000"/>
                                        <p:tgtEl>
                                          <p:spTgt spid="14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3" st="3"/>
                                            </p:txEl>
                                          </p:spTgt>
                                        </p:tgtEl>
                                        <p:attrNameLst>
                                          <p:attrName>style.visibility</p:attrName>
                                        </p:attrNameLst>
                                      </p:cBhvr>
                                      <p:to>
                                        <p:strVal val="visible"/>
                                      </p:to>
                                    </p:set>
                                    <p:animEffect filter="fade" transition="in">
                                      <p:cBhvr>
                                        <p:cTn dur="1000"/>
                                        <p:tgtEl>
                                          <p:spTgt spid="14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4" st="4"/>
                                            </p:txEl>
                                          </p:spTgt>
                                        </p:tgtEl>
                                        <p:attrNameLst>
                                          <p:attrName>style.visibility</p:attrName>
                                        </p:attrNameLst>
                                      </p:cBhvr>
                                      <p:to>
                                        <p:strVal val="visible"/>
                                      </p:to>
                                    </p:set>
                                    <p:animEffect filter="fade" transition="in">
                                      <p:cBhvr>
                                        <p:cTn dur="1000"/>
                                        <p:tgtEl>
                                          <p:spTgt spid="14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xEl>
                                              <p:pRg end="5" st="5"/>
                                            </p:txEl>
                                          </p:spTgt>
                                        </p:tgtEl>
                                        <p:attrNameLst>
                                          <p:attrName>style.visibility</p:attrName>
                                        </p:attrNameLst>
                                      </p:cBhvr>
                                      <p:to>
                                        <p:strVal val="visible"/>
                                      </p:to>
                                    </p:set>
                                    <p:animEffect filter="fade" transition="in">
                                      <p:cBhvr>
                                        <p:cTn dur="1000"/>
                                        <p:tgtEl>
                                          <p:spTgt spid="14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Objectives</a:t>
            </a:r>
            <a:endParaRPr/>
          </a:p>
        </p:txBody>
      </p:sp>
      <p:sp>
        <p:nvSpPr>
          <p:cNvPr id="93" name="Google Shape;93;p1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800">
                <a:solidFill>
                  <a:srgbClr val="000000"/>
                </a:solidFill>
                <a:latin typeface="Raleway"/>
                <a:ea typeface="Raleway"/>
                <a:cs typeface="Raleway"/>
                <a:sym typeface="Raleway"/>
              </a:rPr>
              <a:t>Understand the principles of light and color codes in computer science</a:t>
            </a:r>
            <a:endParaRPr sz="1800">
              <a:solidFill>
                <a:srgbClr val="000000"/>
              </a:solidFill>
              <a:latin typeface="Raleway"/>
              <a:ea typeface="Raleway"/>
              <a:cs typeface="Raleway"/>
              <a:sym typeface="Raleway"/>
            </a:endParaRPr>
          </a:p>
          <a:p>
            <a:pPr indent="0" lvl="0" marL="0" rtl="0" algn="l">
              <a:spcBef>
                <a:spcPts val="1200"/>
              </a:spcBef>
              <a:spcAft>
                <a:spcPts val="1200"/>
              </a:spcAft>
              <a:buNone/>
            </a:pPr>
            <a:r>
              <a:rPr lang="en" sz="1800">
                <a:solidFill>
                  <a:srgbClr val="000000"/>
                </a:solidFill>
                <a:latin typeface="Raleway"/>
                <a:ea typeface="Raleway"/>
                <a:cs typeface="Raleway"/>
                <a:sym typeface="Raleway"/>
              </a:rPr>
              <a:t>A</a:t>
            </a:r>
            <a:r>
              <a:rPr lang="en" sz="1800">
                <a:solidFill>
                  <a:srgbClr val="000000"/>
                </a:solidFill>
                <a:latin typeface="Raleway"/>
                <a:ea typeface="Raleway"/>
                <a:cs typeface="Raleway"/>
                <a:sym typeface="Raleway"/>
              </a:rPr>
              <a:t>djust, s</a:t>
            </a:r>
            <a:r>
              <a:rPr lang="en" sz="1800">
                <a:solidFill>
                  <a:srgbClr val="000000"/>
                </a:solidFill>
                <a:latin typeface="Raleway"/>
                <a:ea typeface="Raleway"/>
                <a:cs typeface="Raleway"/>
                <a:sym typeface="Raleway"/>
              </a:rPr>
              <a:t>equence, and control an RGB light strip as an output for a computational artifact.</a:t>
            </a:r>
            <a:endParaRPr sz="1800">
              <a:solidFill>
                <a:srgbClr val="000000"/>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Pair-Programming Reminder</a:t>
            </a:r>
            <a:endParaRPr/>
          </a:p>
        </p:txBody>
      </p:sp>
      <p:sp>
        <p:nvSpPr>
          <p:cNvPr id="99" name="Google Shape;99;p15"/>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150">
                <a:solidFill>
                  <a:srgbClr val="000000"/>
                </a:solidFill>
                <a:latin typeface="Raleway"/>
                <a:ea typeface="Raleway"/>
                <a:cs typeface="Raleway"/>
                <a:sym typeface="Raleway"/>
              </a:rPr>
              <a:t>Driver</a:t>
            </a:r>
            <a:r>
              <a:rPr lang="en" sz="2150">
                <a:solidFill>
                  <a:srgbClr val="404040"/>
                </a:solidFill>
                <a:highlight>
                  <a:srgbClr val="FFFFFF"/>
                </a:highlight>
                <a:latin typeface="Raleway"/>
                <a:ea typeface="Raleway"/>
                <a:cs typeface="Raleway"/>
                <a:sym typeface="Raleway"/>
              </a:rPr>
              <a:t> will work on the computer importing or downloading block code and modifying code.</a:t>
            </a:r>
            <a:endParaRPr sz="2150">
              <a:solidFill>
                <a:srgbClr val="404040"/>
              </a:solidFill>
              <a:highlight>
                <a:srgbClr val="FFFFFF"/>
              </a:highlight>
              <a:latin typeface="Raleway"/>
              <a:ea typeface="Raleway"/>
              <a:cs typeface="Raleway"/>
              <a:sym typeface="Raleway"/>
            </a:endParaRPr>
          </a:p>
          <a:p>
            <a:pPr indent="0" lvl="0" marL="0" rtl="0" algn="l">
              <a:spcBef>
                <a:spcPts val="1200"/>
              </a:spcBef>
              <a:spcAft>
                <a:spcPts val="1200"/>
              </a:spcAft>
              <a:buNone/>
            </a:pPr>
            <a:r>
              <a:rPr b="1" lang="en" sz="2150">
                <a:solidFill>
                  <a:srgbClr val="404040"/>
                </a:solidFill>
                <a:highlight>
                  <a:srgbClr val="FFFFFF"/>
                </a:highlight>
                <a:latin typeface="Raleway"/>
                <a:ea typeface="Raleway"/>
                <a:cs typeface="Raleway"/>
                <a:sym typeface="Raleway"/>
              </a:rPr>
              <a:t>Navigator </a:t>
            </a:r>
            <a:r>
              <a:rPr lang="en" sz="2150">
                <a:solidFill>
                  <a:srgbClr val="404040"/>
                </a:solidFill>
                <a:highlight>
                  <a:srgbClr val="FFFFFF"/>
                </a:highlight>
                <a:latin typeface="Raleway"/>
                <a:ea typeface="Raleway"/>
                <a:cs typeface="Raleway"/>
                <a:sym typeface="Raleway"/>
              </a:rPr>
              <a:t>will wire the microcontroller and sensors and coach the coding.</a:t>
            </a:r>
            <a:endParaRPr sz="210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Opening Questions</a:t>
            </a:r>
            <a:endParaRPr/>
          </a:p>
        </p:txBody>
      </p:sp>
      <p:sp>
        <p:nvSpPr>
          <p:cNvPr id="105" name="Google Shape;105;p16"/>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latin typeface="Raleway"/>
                <a:ea typeface="Raleway"/>
                <a:cs typeface="Raleway"/>
                <a:sym typeface="Raleway"/>
              </a:rPr>
              <a:t>How does a computer show color? </a:t>
            </a:r>
            <a:endParaRPr sz="2400">
              <a:latin typeface="Raleway"/>
              <a:ea typeface="Raleway"/>
              <a:cs typeface="Raleway"/>
              <a:sym typeface="Raleway"/>
            </a:endParaRPr>
          </a:p>
          <a:p>
            <a:pPr indent="0" lvl="0" marL="0" rtl="0" algn="l">
              <a:spcBef>
                <a:spcPts val="1200"/>
              </a:spcBef>
              <a:spcAft>
                <a:spcPts val="0"/>
              </a:spcAft>
              <a:buNone/>
            </a:pPr>
            <a:r>
              <a:rPr lang="en" sz="2400">
                <a:latin typeface="Raleway"/>
                <a:ea typeface="Raleway"/>
                <a:cs typeface="Raleway"/>
                <a:sym typeface="Raleway"/>
              </a:rPr>
              <a:t>What does color indicate to us as a user?</a:t>
            </a:r>
            <a:endParaRPr sz="2400">
              <a:latin typeface="Raleway"/>
              <a:ea typeface="Raleway"/>
              <a:cs typeface="Raleway"/>
              <a:sym typeface="Raleway"/>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1000"/>
                                        <p:tgtEl>
                                          <p:spTgt spid="1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1" st="1"/>
                                            </p:txEl>
                                          </p:spTgt>
                                        </p:tgtEl>
                                        <p:attrNameLst>
                                          <p:attrName>style.visibility</p:attrName>
                                        </p:attrNameLst>
                                      </p:cBhvr>
                                      <p:to>
                                        <p:strVal val="visible"/>
                                      </p:to>
                                    </p:set>
                                    <p:animEffect filter="fade" transition="in">
                                      <p:cBhvr>
                                        <p:cTn dur="1000"/>
                                        <p:tgtEl>
                                          <p:spTgt spid="1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xEl>
                                              <p:pRg end="2" st="2"/>
                                            </p:txEl>
                                          </p:spTgt>
                                        </p:tgtEl>
                                        <p:attrNameLst>
                                          <p:attrName>style.visibility</p:attrName>
                                        </p:attrNameLst>
                                      </p:cBhvr>
                                      <p:to>
                                        <p:strVal val="visible"/>
                                      </p:to>
                                    </p:set>
                                    <p:animEffect filter="fade" transition="in">
                                      <p:cBhvr>
                                        <p:cTn dur="1000"/>
                                        <p:tgtEl>
                                          <p:spTgt spid="10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More videos about the Metallica WorldWired Tour:&#10;bit.ly/metallica_playlist&#10;&#10;Mehr Stories und News: https://www.mothergrid.de/&#10;&#10;Metallicas Lighting Designer for the WorldWired Tour - Rob Koenig - leads us head by head throug the lighting rig setup in Olympiahalle München. The lighting system consisted mainly of fixtures from Robe Lighting,  Martin by Harman and SGM Lighting plus some Flares.&#10;&#10;Follow us on&#10;Instagram: https://www.instagram.com/mothergrid.de/&#10;Facebook: https://www.facebook.com/mothergrid/&#10;Twitter: https://twitter.com/mothergrid&#10;Pinterest: https://www.pinterest.de/mothergrid/pins/&#10;&#10;#metallica&#10;#lightingdesign&#10;#veranstaltungstechnik&#10;#mothergrid&#10;&#10;© mothergrid" id="110" name="Google Shape;110;p17" title="Metallica lighting rig review - WorldWired Tour - Behind the scenes  (3 of 4) with Rob Koenig">
            <a:hlinkClick r:id="rId3"/>
          </p:cNvPr>
          <p:cNvPicPr preferRelativeResize="0"/>
          <p:nvPr/>
        </p:nvPicPr>
        <p:blipFill>
          <a:blip r:embed="rId4">
            <a:alphaModFix/>
          </a:blip>
          <a:stretch>
            <a:fillRect/>
          </a:stretch>
        </p:blipFill>
        <p:spPr>
          <a:xfrm>
            <a:off x="1143013" y="0"/>
            <a:ext cx="6857975"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1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is a RGB LED Strip?</a:t>
            </a:r>
            <a:endParaRPr/>
          </a:p>
        </p:txBody>
      </p:sp>
      <p:pic>
        <p:nvPicPr>
          <p:cNvPr id="116" name="Google Shape;116;p18"/>
          <p:cNvPicPr preferRelativeResize="0"/>
          <p:nvPr/>
        </p:nvPicPr>
        <p:blipFill>
          <a:blip r:embed="rId3">
            <a:alphaModFix/>
          </a:blip>
          <a:stretch>
            <a:fillRect/>
          </a:stretch>
        </p:blipFill>
        <p:spPr>
          <a:xfrm>
            <a:off x="729441" y="1853850"/>
            <a:ext cx="2867235" cy="3026525"/>
          </a:xfrm>
          <a:prstGeom prst="rect">
            <a:avLst/>
          </a:prstGeom>
          <a:noFill/>
          <a:ln>
            <a:noFill/>
          </a:ln>
        </p:spPr>
      </p:pic>
      <p:pic>
        <p:nvPicPr>
          <p:cNvPr id="117" name="Google Shape;117;p18"/>
          <p:cNvPicPr preferRelativeResize="0"/>
          <p:nvPr/>
        </p:nvPicPr>
        <p:blipFill>
          <a:blip r:embed="rId4">
            <a:alphaModFix/>
          </a:blip>
          <a:stretch>
            <a:fillRect/>
          </a:stretch>
        </p:blipFill>
        <p:spPr>
          <a:xfrm>
            <a:off x="4972700" y="857300"/>
            <a:ext cx="2984850" cy="2984850"/>
          </a:xfrm>
          <a:prstGeom prst="rect">
            <a:avLst/>
          </a:prstGeom>
          <a:noFill/>
          <a:ln>
            <a:noFill/>
          </a:ln>
        </p:spPr>
      </p:pic>
      <p:sp>
        <p:nvSpPr>
          <p:cNvPr id="118" name="Google Shape;118;p18"/>
          <p:cNvSpPr txBox="1"/>
          <p:nvPr/>
        </p:nvSpPr>
        <p:spPr>
          <a:xfrm>
            <a:off x="4965125" y="4090025"/>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https://www.google.com/search?q=color+picker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9"/>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Control an RGB LED Light Strip</a:t>
            </a:r>
            <a:endParaRPr/>
          </a:p>
        </p:txBody>
      </p:sp>
      <p:pic>
        <p:nvPicPr>
          <p:cNvPr id="124" name="Google Shape;124;p19"/>
          <p:cNvPicPr preferRelativeResize="0"/>
          <p:nvPr/>
        </p:nvPicPr>
        <p:blipFill>
          <a:blip r:embed="rId3">
            <a:alphaModFix/>
          </a:blip>
          <a:stretch>
            <a:fillRect/>
          </a:stretch>
        </p:blipFill>
        <p:spPr>
          <a:xfrm>
            <a:off x="729450" y="2078875"/>
            <a:ext cx="3688300" cy="2853075"/>
          </a:xfrm>
          <a:prstGeom prst="rect">
            <a:avLst/>
          </a:prstGeom>
          <a:noFill/>
          <a:ln>
            <a:noFill/>
          </a:ln>
        </p:spPr>
      </p:pic>
      <p:pic>
        <p:nvPicPr>
          <p:cNvPr id="125" name="Google Shape;125;p19"/>
          <p:cNvPicPr preferRelativeResize="0"/>
          <p:nvPr/>
        </p:nvPicPr>
        <p:blipFill>
          <a:blip r:embed="rId4">
            <a:alphaModFix/>
          </a:blip>
          <a:stretch>
            <a:fillRect/>
          </a:stretch>
        </p:blipFill>
        <p:spPr>
          <a:xfrm>
            <a:off x="5852724" y="2012988"/>
            <a:ext cx="2787408" cy="2984849"/>
          </a:xfrm>
          <a:prstGeom prst="rect">
            <a:avLst/>
          </a:prstGeom>
          <a:noFill/>
          <a:ln>
            <a:noFill/>
          </a:ln>
        </p:spPr>
      </p:pic>
      <p:cxnSp>
        <p:nvCxnSpPr>
          <p:cNvPr id="126" name="Google Shape;126;p19"/>
          <p:cNvCxnSpPr/>
          <p:nvPr/>
        </p:nvCxnSpPr>
        <p:spPr>
          <a:xfrm rot="10800000">
            <a:off x="4191500" y="4786500"/>
            <a:ext cx="899100" cy="0"/>
          </a:xfrm>
          <a:prstGeom prst="straightConnector1">
            <a:avLst/>
          </a:prstGeom>
          <a:noFill/>
          <a:ln cap="flat" cmpd="sng" w="76200">
            <a:solidFill>
              <a:schemeClr val="dk1"/>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0"/>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Make Code Example</a:t>
            </a:r>
            <a:endParaRPr/>
          </a:p>
        </p:txBody>
      </p:sp>
      <p:pic>
        <p:nvPicPr>
          <p:cNvPr id="132" name="Google Shape;132;p20"/>
          <p:cNvPicPr preferRelativeResize="0"/>
          <p:nvPr/>
        </p:nvPicPr>
        <p:blipFill>
          <a:blip r:embed="rId3">
            <a:alphaModFix/>
          </a:blip>
          <a:stretch>
            <a:fillRect/>
          </a:stretch>
        </p:blipFill>
        <p:spPr>
          <a:xfrm>
            <a:off x="3672050" y="666200"/>
            <a:ext cx="5086577" cy="4060800"/>
          </a:xfrm>
          <a:prstGeom prst="rect">
            <a:avLst/>
          </a:prstGeom>
          <a:noFill/>
          <a:ln>
            <a:noFill/>
          </a:ln>
        </p:spPr>
      </p:pic>
      <p:sp>
        <p:nvSpPr>
          <p:cNvPr id="133" name="Google Shape;133;p20"/>
          <p:cNvSpPr txBox="1"/>
          <p:nvPr>
            <p:ph idx="1" type="body"/>
          </p:nvPr>
        </p:nvSpPr>
        <p:spPr>
          <a:xfrm>
            <a:off x="721225" y="2781725"/>
            <a:ext cx="27801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t>What does this program do?</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1"/>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Exploration</a:t>
            </a:r>
            <a:endParaRPr/>
          </a:p>
        </p:txBody>
      </p:sp>
      <p:sp>
        <p:nvSpPr>
          <p:cNvPr id="139" name="Google Shape;139;p21"/>
          <p:cNvSpPr txBox="1"/>
          <p:nvPr>
            <p:ph idx="1" type="body"/>
          </p:nvPr>
        </p:nvSpPr>
        <p:spPr>
          <a:xfrm>
            <a:off x="729450" y="2078875"/>
            <a:ext cx="82716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What are the </a:t>
            </a:r>
            <a:r>
              <a:rPr lang="en" sz="1700"/>
              <a:t>possibilities</a:t>
            </a:r>
            <a:r>
              <a:rPr lang="en" sz="1700"/>
              <a:t> of this output component?</a:t>
            </a:r>
            <a:endParaRPr sz="1700"/>
          </a:p>
          <a:p>
            <a:pPr indent="0" lvl="0" marL="0" rtl="0" algn="l">
              <a:spcBef>
                <a:spcPts val="1200"/>
              </a:spcBef>
              <a:spcAft>
                <a:spcPts val="0"/>
              </a:spcAft>
              <a:buNone/>
            </a:pPr>
            <a:r>
              <a:t/>
            </a:r>
            <a:endParaRPr sz="1700"/>
          </a:p>
          <a:p>
            <a:pPr indent="0" lvl="0" marL="0" rtl="0" algn="l">
              <a:spcBef>
                <a:spcPts val="1200"/>
              </a:spcBef>
              <a:spcAft>
                <a:spcPts val="1200"/>
              </a:spcAft>
              <a:buNone/>
            </a:pPr>
            <a:r>
              <a:rPr lang="en" sz="1700">
                <a:solidFill>
                  <a:srgbClr val="FF0000"/>
                </a:solidFill>
              </a:rPr>
              <a:t>Note: </a:t>
            </a:r>
            <a:r>
              <a:rPr lang="en" sz="1700"/>
              <a:t>The LED’s are quite bright make sure to set their </a:t>
            </a:r>
            <a:r>
              <a:rPr b="1" lang="en" sz="1700"/>
              <a:t>brightness to 25 on start.</a:t>
            </a:r>
            <a:endParaRPr b="1" sz="1700"/>
          </a:p>
        </p:txBody>
      </p:sp>
      <p:pic>
        <p:nvPicPr>
          <p:cNvPr id="140" name="Google Shape;140;p21"/>
          <p:cNvPicPr preferRelativeResize="0"/>
          <p:nvPr/>
        </p:nvPicPr>
        <p:blipFill rotWithShape="1">
          <a:blip r:embed="rId3">
            <a:alphaModFix/>
          </a:blip>
          <a:srcRect b="67871" l="0" r="0" t="0"/>
          <a:stretch/>
        </p:blipFill>
        <p:spPr>
          <a:xfrm>
            <a:off x="1352425" y="3490975"/>
            <a:ext cx="6442752" cy="165252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1000"/>
                                        <p:tgtEl>
                                          <p:spTgt spid="1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