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0" r:id="rId2"/>
    <p:sldId id="268" r:id="rId3"/>
    <p:sldId id="26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87D05-F4A3-43E1-B57A-A7C5778EB0F4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F1DF5-0439-4AC6-BDB7-B5507F55E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2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12a68638fb_1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112a68638fb_1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12a68638fb_1_1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112a68638fb_1_1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54965-B02D-77B6-26AA-D768DD0CC1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B6579E-8EB9-53BD-365E-DBA41D2FD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77AA7-C496-45A2-262A-B575009C8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E564A-96EC-5C10-A5CA-AD03E77F4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8E590-2BA3-0712-1C1D-B560D2F62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8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03D0E-C610-C12D-B1CB-54992ED67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1E6FE0-37F7-F9A0-5E0C-CF90D7E1F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6B11E-BD86-F994-2E97-568ECDB5E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E40BF-22FF-94B8-D27C-6EE40C73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8D728-26DF-AD90-0AFE-28FD0E33B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6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DA6BB6-6BD3-6A40-A697-F6768719D7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79217-56D0-00F8-0E4E-0766D19CD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359F2-95A5-A14B-D0BC-51A22B7F6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CD50B-D284-0D62-3F64-D61258CAE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DAB22-EB71-5C1A-CFB1-943EFC01D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04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6096000" y="100"/>
            <a:ext cx="6096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cxnSp>
        <p:nvCxnSpPr>
          <p:cNvPr id="40" name="Google Shape;40;p9"/>
          <p:cNvCxnSpPr/>
          <p:nvPr/>
        </p:nvCxnSpPr>
        <p:spPr>
          <a:xfrm>
            <a:off x="6706233" y="5994000"/>
            <a:ext cx="6244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354000" y="1607767"/>
            <a:ext cx="5393600" cy="201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354000" y="3692001"/>
            <a:ext cx="5393600" cy="17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19793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6727600"/>
            <a:ext cx="12192000" cy="13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71062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0F367-FB2E-B4E0-C939-98DEE04B5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EA77D-236A-E8D9-9877-A3D838E98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43ACB-4724-912D-670B-64C8B9340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8883B-6695-29A7-E925-19592CCCC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1923C-216E-A5E3-1DA8-53E44B4D7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52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79565-15C5-1FC7-FC9F-BB64B9E94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A6DF7-1D6F-9702-A1CA-DFB582A79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D24A2-2F0E-F20E-03DF-57CA71DBC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F662A-5545-F011-0D2F-C517F5401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13242-57B9-7696-EC5E-C33908F52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8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1A556-A221-8F5A-CB6C-F727F0CA6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96A3C-C1EF-94CC-99D2-8C5B4EB859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4375C-81C5-3B9C-AC2A-8C22F5E71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1690A0-C6CD-331D-A8DB-56A63084B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71703-9194-6A3D-77C1-601D36933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A36A3-ADF9-201A-CBF7-909921022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9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3012B-392C-5369-A331-4AB1A1F2E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DB950-665F-7639-4326-8CFD4DDF9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1EC0B7-9CA3-FF41-91B6-35783F387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5DC50C-60FF-8408-2399-D56CC6A3EC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DF4C75-DFC9-EDF9-AF8F-6CA71DAE78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B0FB01-8E66-D3C1-3DC6-713BFEDB0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3FBB7B-20D5-64DD-5716-4B4F3403F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7593CA-14C1-CAFF-16A0-2B9CEB80A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31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16325-4AF4-512E-C00C-166A259E8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2AAB15-72C1-9E6F-5A32-2D76B98A1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51F2A-1F1D-E4B7-F316-22239087D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355109-0A3A-413D-86E1-B057DB89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1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8D4023-0010-2A34-237B-E97D788CB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0F8D5-18AC-6B64-7529-5A1B47D89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A80DAF-D2E3-B178-C1D5-6B8439B4A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31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08C1A-4AEB-F15F-18B4-A0AF4C2C0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C96E0-2967-2326-91C8-3707FAE97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CB9354-5D5B-F33B-6BC9-4D58ED60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29F88-EECA-CE01-B2E0-ECB148047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48CBD7-160E-2212-13A9-1BD153E3C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42F3D-2503-9CFA-AC82-86A996F06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3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315A5-34BE-E626-0F59-8A1036FD8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5996EC-C30D-F418-E254-B61C3CAEFC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0FEA4F-2D1A-279B-2F03-D5A8E7A55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7123B-3930-5778-E7B0-26824F8A7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EEC0E-6469-6C0F-B047-E726C793D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BFE99-F206-5622-D1F6-5D1C028F4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3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DD2D9D-7E26-BB86-0BF4-3413B80A7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298E2-201B-B7F7-1020-0B39A4E63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1EB15-CA88-B628-C1C3-09A6ED466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42-35E6-4FCB-B174-8A83FA3FCA72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AEB91-1004-A152-19D3-5875089047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EDC50-84F4-DEFA-C9F2-2EEB5DC8E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ED6AC-80C6-4C05-877A-8EF74F5B2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6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mputer script on a screen">
            <a:extLst>
              <a:ext uri="{FF2B5EF4-FFF2-40B4-BE49-F238E27FC236}">
                <a16:creationId xmlns:a16="http://schemas.microsoft.com/office/drawing/2014/main" id="{C7D6D9AD-8E0B-59ED-DA94-A94C55C343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981" b="9749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DAA0BA-A344-D5C4-011B-AAD13225A7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5200">
                <a:solidFill>
                  <a:srgbClr val="FFFFFF"/>
                </a:solidFill>
              </a:rPr>
              <a:t>Introduction to Programming a MicroBit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3827971C-9FD5-564D-3199-251B8391A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95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/>
          <p:nvPr/>
        </p:nvSpPr>
        <p:spPr>
          <a:xfrm>
            <a:off x="5382400" y="315633"/>
            <a:ext cx="22824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933" b="1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Foundations of Computing Systems</a:t>
            </a:r>
            <a:endParaRPr sz="933" b="1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115000"/>
              </a:lnSpc>
            </a:pPr>
            <a:endParaRPr sz="933" b="1">
              <a:solidFill>
                <a:srgbClr val="0C58D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4" name="Google Shape;204;p25"/>
          <p:cNvSpPr/>
          <p:nvPr/>
        </p:nvSpPr>
        <p:spPr>
          <a:xfrm flipH="1">
            <a:off x="5178665" y="967"/>
            <a:ext cx="2446400" cy="191200"/>
          </a:xfrm>
          <a:prstGeom prst="parallelogram">
            <a:avLst>
              <a:gd name="adj" fmla="val 9695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1467"/>
              <a:t>  </a:t>
            </a:r>
            <a:endParaRPr sz="1467"/>
          </a:p>
        </p:txBody>
      </p:sp>
      <p:sp>
        <p:nvSpPr>
          <p:cNvPr id="205" name="Google Shape;205;p25"/>
          <p:cNvSpPr/>
          <p:nvPr/>
        </p:nvSpPr>
        <p:spPr>
          <a:xfrm>
            <a:off x="5178799" y="206065"/>
            <a:ext cx="2446400" cy="191200"/>
          </a:xfrm>
          <a:prstGeom prst="parallelogram">
            <a:avLst>
              <a:gd name="adj" fmla="val 96952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467"/>
          </a:p>
        </p:txBody>
      </p:sp>
      <p:sp>
        <p:nvSpPr>
          <p:cNvPr id="206" name="Google Shape;206;p25"/>
          <p:cNvSpPr txBox="1"/>
          <p:nvPr/>
        </p:nvSpPr>
        <p:spPr>
          <a:xfrm>
            <a:off x="7664860" y="314685"/>
            <a:ext cx="2006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933" b="1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Main Operations</a:t>
            </a:r>
            <a:endParaRPr sz="933" b="1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115000"/>
              </a:lnSpc>
            </a:pPr>
            <a:endParaRPr sz="933" b="1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7" name="Google Shape;207;p25"/>
          <p:cNvSpPr/>
          <p:nvPr/>
        </p:nvSpPr>
        <p:spPr>
          <a:xfrm flipH="1">
            <a:off x="7461125" y="19"/>
            <a:ext cx="2446400" cy="191200"/>
          </a:xfrm>
          <a:prstGeom prst="parallelogram">
            <a:avLst>
              <a:gd name="adj" fmla="val 96952"/>
            </a:avLst>
          </a:prstGeom>
          <a:solidFill>
            <a:srgbClr val="C2C2C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1467"/>
              <a:t>  </a:t>
            </a:r>
            <a:endParaRPr sz="1467"/>
          </a:p>
        </p:txBody>
      </p:sp>
      <p:sp>
        <p:nvSpPr>
          <p:cNvPr id="208" name="Google Shape;208;p25"/>
          <p:cNvSpPr/>
          <p:nvPr/>
        </p:nvSpPr>
        <p:spPr>
          <a:xfrm>
            <a:off x="7461259" y="205117"/>
            <a:ext cx="2446400" cy="191200"/>
          </a:xfrm>
          <a:prstGeom prst="parallelogram">
            <a:avLst>
              <a:gd name="adj" fmla="val 96952"/>
            </a:avLst>
          </a:prstGeom>
          <a:solidFill>
            <a:srgbClr val="85858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467"/>
          </a:p>
        </p:txBody>
      </p:sp>
      <p:sp>
        <p:nvSpPr>
          <p:cNvPr id="209" name="Google Shape;209;p25"/>
          <p:cNvSpPr txBox="1"/>
          <p:nvPr/>
        </p:nvSpPr>
        <p:spPr>
          <a:xfrm>
            <a:off x="9949211" y="314671"/>
            <a:ext cx="2006800" cy="5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933" b="1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Cross-Disciplinary Connections</a:t>
            </a:r>
            <a:endParaRPr sz="933" b="1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115000"/>
              </a:lnSpc>
            </a:pPr>
            <a:r>
              <a:rPr lang="en" sz="933" b="1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933" b="1">
              <a:solidFill>
                <a:srgbClr val="85858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0" name="Google Shape;210;p25"/>
          <p:cNvSpPr/>
          <p:nvPr/>
        </p:nvSpPr>
        <p:spPr>
          <a:xfrm flipH="1">
            <a:off x="9745477" y="4"/>
            <a:ext cx="2446400" cy="191200"/>
          </a:xfrm>
          <a:prstGeom prst="parallelogram">
            <a:avLst>
              <a:gd name="adj" fmla="val 96952"/>
            </a:avLst>
          </a:prstGeom>
          <a:solidFill>
            <a:srgbClr val="C2C2C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1467"/>
              <a:t>  </a:t>
            </a:r>
            <a:endParaRPr sz="1467"/>
          </a:p>
        </p:txBody>
      </p:sp>
      <p:sp>
        <p:nvSpPr>
          <p:cNvPr id="211" name="Google Shape;211;p25"/>
          <p:cNvSpPr/>
          <p:nvPr/>
        </p:nvSpPr>
        <p:spPr>
          <a:xfrm>
            <a:off x="9745611" y="205103"/>
            <a:ext cx="2446400" cy="191200"/>
          </a:xfrm>
          <a:prstGeom prst="parallelogram">
            <a:avLst>
              <a:gd name="adj" fmla="val 96952"/>
            </a:avLst>
          </a:prstGeom>
          <a:solidFill>
            <a:srgbClr val="85858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1467"/>
          </a:p>
        </p:txBody>
      </p:sp>
      <p:sp>
        <p:nvSpPr>
          <p:cNvPr id="212" name="Google Shape;212;p25"/>
          <p:cNvSpPr txBox="1"/>
          <p:nvPr/>
        </p:nvSpPr>
        <p:spPr>
          <a:xfrm>
            <a:off x="102933" y="113834"/>
            <a:ext cx="5860800" cy="283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4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Computing Systems </a:t>
            </a:r>
            <a:endParaRPr sz="24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23323">
              <a:buClr>
                <a:srgbClr val="FF00FF"/>
              </a:buClr>
              <a:buSzPts val="1400"/>
              <a:buFont typeface="Proxima Nova"/>
              <a:buAutoNum type="arabicPeriod"/>
            </a:pPr>
            <a:r>
              <a:rPr lang="en" sz="2400" b="1">
                <a:solidFill>
                  <a:srgbClr val="FF00FF"/>
                </a:solidFill>
                <a:latin typeface="Proxima Nova"/>
                <a:ea typeface="Proxima Nova"/>
                <a:cs typeface="Proxima Nova"/>
                <a:sym typeface="Proxima Nova"/>
              </a:rPr>
              <a:t>Receive input (stimulus) from the world</a:t>
            </a:r>
            <a:endParaRPr sz="2400" b="1">
              <a:solidFill>
                <a:srgbClr val="FF00FF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23323">
              <a:buClr>
                <a:srgbClr val="00FFFF"/>
              </a:buClr>
              <a:buSzPts val="1400"/>
              <a:buFont typeface="Proxima Nova"/>
              <a:buAutoNum type="arabicPeriod"/>
            </a:pPr>
            <a:r>
              <a:rPr lang="en" sz="2400" b="1">
                <a:solidFill>
                  <a:srgbClr val="00FFFF"/>
                </a:solidFill>
                <a:highlight>
                  <a:srgbClr val="666666"/>
                </a:highlight>
                <a:latin typeface="Proxima Nova"/>
                <a:ea typeface="Proxima Nova"/>
                <a:cs typeface="Proxima Nova"/>
                <a:sym typeface="Proxima Nova"/>
              </a:rPr>
              <a:t>Process input / information</a:t>
            </a:r>
            <a:endParaRPr sz="2400" b="1">
              <a:solidFill>
                <a:srgbClr val="00FFFF"/>
              </a:solidFill>
              <a:highlight>
                <a:srgbClr val="666666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23323">
              <a:buClr>
                <a:srgbClr val="00FFFF"/>
              </a:buClr>
              <a:buSzPts val="1400"/>
              <a:buFont typeface="Proxima Nova"/>
              <a:buAutoNum type="arabicPeriod"/>
            </a:pPr>
            <a:r>
              <a:rPr lang="en" sz="2400" b="1">
                <a:solidFill>
                  <a:srgbClr val="00FFFF"/>
                </a:solidFill>
                <a:highlight>
                  <a:srgbClr val="666666"/>
                </a:highlight>
                <a:latin typeface="Proxima Nova"/>
                <a:ea typeface="Proxima Nova"/>
                <a:cs typeface="Proxima Nova"/>
                <a:sym typeface="Proxima Nova"/>
              </a:rPr>
              <a:t>Respond to input / information</a:t>
            </a:r>
            <a:endParaRPr sz="2400" b="1">
              <a:solidFill>
                <a:srgbClr val="00FFFF"/>
              </a:solidFill>
              <a:highlight>
                <a:srgbClr val="666666"/>
              </a:highlight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23323">
              <a:buClr>
                <a:srgbClr val="FF0000"/>
              </a:buClr>
              <a:buSzPts val="1400"/>
              <a:buFont typeface="Proxima Nova"/>
              <a:buAutoNum type="arabicPeriod"/>
            </a:pPr>
            <a:r>
              <a:rPr lang="en" sz="2400" b="1">
                <a:solidFill>
                  <a:srgbClr val="FF0000"/>
                </a:solidFill>
                <a:latin typeface="Proxima Nova"/>
                <a:ea typeface="Proxima Nova"/>
                <a:cs typeface="Proxima Nova"/>
                <a:sym typeface="Proxima Nova"/>
              </a:rPr>
              <a:t>Generate output (response) to the world</a:t>
            </a:r>
            <a:endParaRPr sz="2400" b="1">
              <a:solidFill>
                <a:srgbClr val="FF0000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213" name="Google Shape;21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8167" y="827168"/>
            <a:ext cx="6292600" cy="2601833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25"/>
          <p:cNvSpPr/>
          <p:nvPr/>
        </p:nvSpPr>
        <p:spPr>
          <a:xfrm>
            <a:off x="8960233" y="1382793"/>
            <a:ext cx="595200" cy="595200"/>
          </a:xfrm>
          <a:prstGeom prst="ellipse">
            <a:avLst/>
          </a:prstGeom>
          <a:noFill/>
          <a:ln w="38100" cap="flat" cmpd="sng">
            <a:solidFill>
              <a:srgbClr val="00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5" name="Google Shape;215;p25"/>
          <p:cNvSpPr/>
          <p:nvPr/>
        </p:nvSpPr>
        <p:spPr>
          <a:xfrm>
            <a:off x="6390833" y="1915367"/>
            <a:ext cx="411200" cy="420400"/>
          </a:xfrm>
          <a:prstGeom prst="rect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6" name="Google Shape;216;p25"/>
          <p:cNvSpPr/>
          <p:nvPr/>
        </p:nvSpPr>
        <p:spPr>
          <a:xfrm>
            <a:off x="8107667" y="1915367"/>
            <a:ext cx="411200" cy="420400"/>
          </a:xfrm>
          <a:prstGeom prst="rect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7" name="Google Shape;217;p25"/>
          <p:cNvSpPr/>
          <p:nvPr/>
        </p:nvSpPr>
        <p:spPr>
          <a:xfrm>
            <a:off x="6274033" y="2623000"/>
            <a:ext cx="2350000" cy="420400"/>
          </a:xfrm>
          <a:prstGeom prst="rect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8" name="Google Shape;218;p25"/>
          <p:cNvSpPr/>
          <p:nvPr/>
        </p:nvSpPr>
        <p:spPr>
          <a:xfrm>
            <a:off x="6879000" y="1620933"/>
            <a:ext cx="1144800" cy="10020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19" name="Google Shape;219;p25"/>
          <p:cNvSpPr txBox="1"/>
          <p:nvPr/>
        </p:nvSpPr>
        <p:spPr>
          <a:xfrm>
            <a:off x="-33" y="3980267"/>
            <a:ext cx="12192000" cy="1805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2667">
                <a:latin typeface="Proxima Nova"/>
                <a:ea typeface="Proxima Nova"/>
                <a:cs typeface="Proxima Nova"/>
                <a:sym typeface="Proxima Nova"/>
              </a:rPr>
              <a:t>Let’s dive in to see what the processor (the brain) can do!</a:t>
            </a:r>
            <a:endParaRPr sz="2667">
              <a:latin typeface="Proxima Nova"/>
              <a:ea typeface="Proxima Nova"/>
              <a:cs typeface="Proxima Nova"/>
              <a:sym typeface="Proxima Nova"/>
            </a:endParaRPr>
          </a:p>
          <a:p>
            <a:endParaRPr sz="2667"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57189">
              <a:buSzPts val="1800"/>
              <a:buFont typeface="Proxima Nova"/>
              <a:buChar char="-"/>
            </a:pPr>
            <a:r>
              <a:rPr lang="en" sz="2400">
                <a:latin typeface="Proxima Nova"/>
                <a:ea typeface="Proxima Nova"/>
                <a:cs typeface="Proxima Nova"/>
                <a:sym typeface="Proxima Nova"/>
              </a:rPr>
              <a:t>Programmers / Programming: Use Existing Instructions to Control Processor/Brains</a:t>
            </a:r>
            <a:endParaRPr sz="2400">
              <a:latin typeface="Proxima Nova"/>
              <a:ea typeface="Proxima Nova"/>
              <a:cs typeface="Proxima Nova"/>
              <a:sym typeface="Proxima Nova"/>
            </a:endParaRPr>
          </a:p>
          <a:p>
            <a:pPr marL="609585" indent="-457189">
              <a:buSzPts val="1800"/>
              <a:buFont typeface="Proxima Nova"/>
              <a:buChar char="-"/>
            </a:pPr>
            <a:r>
              <a:rPr lang="en" sz="2400">
                <a:latin typeface="Proxima Nova"/>
                <a:ea typeface="Proxima Nova"/>
                <a:cs typeface="Proxima Nova"/>
                <a:sym typeface="Proxima Nova"/>
              </a:rPr>
              <a:t>Computer Scientist / Science: Create New Instructions / Optimize Instructions …</a:t>
            </a:r>
            <a:endParaRPr sz="240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6"/>
          <p:cNvSpPr txBox="1">
            <a:spLocks noGrp="1"/>
          </p:cNvSpPr>
          <p:nvPr>
            <p:ph type="title"/>
          </p:nvPr>
        </p:nvSpPr>
        <p:spPr>
          <a:xfrm>
            <a:off x="6651400" y="3560533"/>
            <a:ext cx="5393600" cy="2012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" sz="5467">
                <a:solidFill>
                  <a:schemeClr val="lt1"/>
                </a:solidFill>
              </a:rPr>
              <a:t>First a tour of our environment</a:t>
            </a:r>
            <a:endParaRPr sz="5467">
              <a:solidFill>
                <a:schemeClr val="lt1"/>
              </a:solidFill>
            </a:endParaRPr>
          </a:p>
          <a:p>
            <a:r>
              <a:rPr lang="en" sz="4000" u="sng">
                <a:solidFill>
                  <a:schemeClr val="lt1"/>
                </a:solidFill>
              </a:rPr>
              <a:t>makecode.microbit.org</a:t>
            </a:r>
            <a:endParaRPr sz="4000" u="sng">
              <a:solidFill>
                <a:schemeClr val="lt1"/>
              </a:solidFill>
            </a:endParaRPr>
          </a:p>
        </p:txBody>
      </p:sp>
      <p:pic>
        <p:nvPicPr>
          <p:cNvPr id="225" name="Google Shape;225;p26"/>
          <p:cNvPicPr preferRelativeResize="0"/>
          <p:nvPr/>
        </p:nvPicPr>
        <p:blipFill rotWithShape="1">
          <a:blip r:embed="rId3">
            <a:alphaModFix/>
          </a:blip>
          <a:srcRect r="2524"/>
          <a:stretch/>
        </p:blipFill>
        <p:spPr>
          <a:xfrm>
            <a:off x="0" y="1046481"/>
            <a:ext cx="6096000" cy="4335055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26"/>
          <p:cNvSpPr/>
          <p:nvPr/>
        </p:nvSpPr>
        <p:spPr>
          <a:xfrm>
            <a:off x="2700233" y="1513633"/>
            <a:ext cx="3395600" cy="3541200"/>
          </a:xfrm>
          <a:prstGeom prst="rect">
            <a:avLst/>
          </a:prstGeom>
          <a:noFill/>
          <a:ln w="38100" cap="flat" cmpd="sng">
            <a:solidFill>
              <a:srgbClr val="00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sz="2400">
                <a:highlight>
                  <a:srgbClr val="00FFFF"/>
                </a:highlight>
              </a:rPr>
              <a:t>Programming area</a:t>
            </a:r>
            <a:endParaRPr sz="2400">
              <a:highlight>
                <a:srgbClr val="00FFFF"/>
              </a:highlight>
            </a:endParaRPr>
          </a:p>
        </p:txBody>
      </p:sp>
      <p:sp>
        <p:nvSpPr>
          <p:cNvPr id="227" name="Google Shape;227;p26"/>
          <p:cNvSpPr/>
          <p:nvPr/>
        </p:nvSpPr>
        <p:spPr>
          <a:xfrm>
            <a:off x="1857000" y="1513633"/>
            <a:ext cx="843200" cy="3541200"/>
          </a:xfrm>
          <a:prstGeom prst="rect">
            <a:avLst/>
          </a:prstGeom>
          <a:noFill/>
          <a:ln w="38100" cap="flat" cmpd="sng">
            <a:solidFill>
              <a:srgbClr val="FF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endParaRPr sz="2400"/>
          </a:p>
          <a:p>
            <a:pPr algn="ctr"/>
            <a:r>
              <a:rPr lang="en" sz="2400">
                <a:highlight>
                  <a:srgbClr val="FF00FF"/>
                </a:highlight>
              </a:rPr>
              <a:t>Tool/</a:t>
            </a:r>
            <a:endParaRPr sz="2400">
              <a:highlight>
                <a:srgbClr val="FF00FF"/>
              </a:highlight>
            </a:endParaRPr>
          </a:p>
          <a:p>
            <a:pPr algn="ctr"/>
            <a:r>
              <a:rPr lang="en" sz="2400">
                <a:highlight>
                  <a:srgbClr val="FF00FF"/>
                </a:highlight>
              </a:rPr>
              <a:t>Func.</a:t>
            </a:r>
            <a:endParaRPr sz="2400">
              <a:highlight>
                <a:srgbClr val="FF00FF"/>
              </a:highlight>
            </a:endParaRPr>
          </a:p>
          <a:p>
            <a:pPr algn="ctr"/>
            <a:r>
              <a:rPr lang="en" sz="2400">
                <a:highlight>
                  <a:srgbClr val="FF00FF"/>
                </a:highlight>
              </a:rPr>
              <a:t>Pallet</a:t>
            </a:r>
            <a:endParaRPr sz="2400">
              <a:highlight>
                <a:srgbClr val="FF00FF"/>
              </a:highlight>
            </a:endParaRPr>
          </a:p>
        </p:txBody>
      </p:sp>
      <p:sp>
        <p:nvSpPr>
          <p:cNvPr id="228" name="Google Shape;228;p26"/>
          <p:cNvSpPr/>
          <p:nvPr/>
        </p:nvSpPr>
        <p:spPr>
          <a:xfrm>
            <a:off x="0" y="1513633"/>
            <a:ext cx="1784400" cy="1915200"/>
          </a:xfrm>
          <a:prstGeom prst="rect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  <a:p>
            <a:endParaRPr sz="2400"/>
          </a:p>
          <a:p>
            <a:pPr algn="ctr"/>
            <a:r>
              <a:rPr lang="en" sz="2400">
                <a:highlight>
                  <a:srgbClr val="FFFF00"/>
                </a:highlight>
              </a:rPr>
              <a:t>Simulator</a:t>
            </a:r>
            <a:endParaRPr sz="2400">
              <a:highlight>
                <a:srgbClr val="FFFF00"/>
              </a:highlight>
            </a:endParaRPr>
          </a:p>
        </p:txBody>
      </p:sp>
      <p:sp>
        <p:nvSpPr>
          <p:cNvPr id="229" name="Google Shape;229;p26"/>
          <p:cNvSpPr/>
          <p:nvPr/>
        </p:nvSpPr>
        <p:spPr>
          <a:xfrm>
            <a:off x="0" y="5054833"/>
            <a:ext cx="3494400" cy="576800"/>
          </a:xfrm>
          <a:prstGeom prst="rect">
            <a:avLst/>
          </a:prstGeom>
          <a:noFill/>
          <a:ln w="38100" cap="flat" cmpd="sng">
            <a:solidFill>
              <a:srgbClr val="00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  <a:p>
            <a:pPr algn="ctr"/>
            <a:r>
              <a:rPr lang="en" sz="2400">
                <a:highlight>
                  <a:srgbClr val="00FF00"/>
                </a:highlight>
              </a:rPr>
              <a:t>“Deployment”</a:t>
            </a:r>
            <a:endParaRPr sz="2400">
              <a:highlight>
                <a:srgbClr val="00FF00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105</Words>
  <Application>Microsoft Office PowerPoint</Application>
  <PresentationFormat>Widescreen</PresentationFormat>
  <Paragraphs>39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Proxima Nova</vt:lpstr>
      <vt:lpstr>Roboto</vt:lpstr>
      <vt:lpstr>Office Theme</vt:lpstr>
      <vt:lpstr>Introduction to Programming a MicroBit</vt:lpstr>
      <vt:lpstr>PowerPoint Presentation</vt:lpstr>
      <vt:lpstr>First a tour of our environment makecode.microbit.org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 a MicroBit</dc:title>
  <dc:creator>Heather Osterman</dc:creator>
  <cp:lastModifiedBy>Heather Osterman</cp:lastModifiedBy>
  <cp:revision>1</cp:revision>
  <dcterms:created xsi:type="dcterms:W3CDTF">2022-07-13T20:21:38Z</dcterms:created>
  <dcterms:modified xsi:type="dcterms:W3CDTF">2022-07-13T20:26:02Z</dcterms:modified>
</cp:coreProperties>
</file>