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layfair Display"/>
      <p:regular r:id="rId17"/>
      <p:bold r:id="rId18"/>
      <p:italic r:id="rId19"/>
      <p:boldItalic r:id="rId20"/>
    </p:embeddedFont>
    <p:embeddedFont>
      <p:font typeface="Montserrat"/>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regular.fntdata"/><Relationship Id="rId16" Type="http://schemas.openxmlformats.org/officeDocument/2006/relationships/slide" Target="slides/slide11.xml"/><Relationship Id="rId19" Type="http://schemas.openxmlformats.org/officeDocument/2006/relationships/font" Target="fonts/PlayfairDisplay-italic.fntdata"/><Relationship Id="rId18" Type="http://schemas.openxmlformats.org/officeDocument/2006/relationships/font" Target="fonts/PlayfairDi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3d26d1f3ab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3d26d1f3ab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3d26d1f3ab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3d26d1f3ab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d26d1f3ab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d26d1f3ab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3d26d1f3ab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3d26d1f3ab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3d26d1f3ab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3d26d1f3ab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d26d1f3ab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d26d1f3ab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3d26d1f3ab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3d26d1f3a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3d26d1f3ab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3d26d1f3ab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3d26d1f3ab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3d26d1f3ab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3d26d1f3ab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3d26d1f3ab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makecode.microbi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Wuza5WXiMkc"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makecode.microbit.org"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946650"/>
            <a:ext cx="8455500" cy="214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Getting to Know You, CPU</a:t>
            </a:r>
            <a:endParaRPr/>
          </a:p>
        </p:txBody>
      </p:sp>
      <p:sp>
        <p:nvSpPr>
          <p:cNvPr id="59" name="Google Shape;59;p13"/>
          <p:cNvSpPr txBox="1"/>
          <p:nvPr>
            <p:ph idx="1" type="subTitle"/>
          </p:nvPr>
        </p:nvSpPr>
        <p:spPr>
          <a:xfrm>
            <a:off x="311700" y="3355725"/>
            <a:ext cx="8520600" cy="966300"/>
          </a:xfrm>
          <a:prstGeom prst="rect">
            <a:avLst/>
          </a:prstGeom>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40"/>
              <a:buNone/>
            </a:pPr>
            <a:r>
              <a:rPr lang="en" sz="1360"/>
              <a:t>Developed By:</a:t>
            </a:r>
            <a:endParaRPr sz="1360"/>
          </a:p>
          <a:p>
            <a:pPr indent="0" lvl="0" marL="0" rtl="0" algn="l">
              <a:lnSpc>
                <a:spcPct val="90000"/>
              </a:lnSpc>
              <a:spcBef>
                <a:spcPts val="0"/>
              </a:spcBef>
              <a:spcAft>
                <a:spcPts val="0"/>
              </a:spcAft>
              <a:buSzPts val="440"/>
              <a:buNone/>
            </a:pPr>
            <a:r>
              <a:rPr lang="en" sz="1820"/>
              <a:t>Becky Junge</a:t>
            </a:r>
            <a:endParaRPr sz="1820"/>
          </a:p>
          <a:p>
            <a:pPr indent="0" lvl="0" marL="0" rtl="0" algn="l">
              <a:lnSpc>
                <a:spcPct val="90000"/>
              </a:lnSpc>
              <a:spcBef>
                <a:spcPts val="0"/>
              </a:spcBef>
              <a:spcAft>
                <a:spcPts val="0"/>
              </a:spcAft>
              <a:buSzPts val="440"/>
              <a:buNone/>
            </a:pPr>
            <a:r>
              <a:rPr lang="en" sz="1360"/>
              <a:t>4th Grade Teacher, Journey Elementary</a:t>
            </a:r>
            <a:endParaRPr sz="1360"/>
          </a:p>
          <a:p>
            <a:pPr indent="0" lvl="0" marL="0" rtl="0" algn="l">
              <a:lnSpc>
                <a:spcPct val="90000"/>
              </a:lnSpc>
              <a:spcBef>
                <a:spcPts val="0"/>
              </a:spcBef>
              <a:spcAft>
                <a:spcPts val="0"/>
              </a:spcAft>
              <a:buSzPts val="440"/>
              <a:buNone/>
            </a:pPr>
            <a:r>
              <a:rPr lang="en" sz="1360"/>
              <a:t>WySLICE 2022</a:t>
            </a:r>
            <a:endParaRPr sz="1360"/>
          </a:p>
        </p:txBody>
      </p:sp>
      <p:pic>
        <p:nvPicPr>
          <p:cNvPr id="60" name="Google Shape;60;p13"/>
          <p:cNvPicPr preferRelativeResize="0"/>
          <p:nvPr/>
        </p:nvPicPr>
        <p:blipFill>
          <a:blip r:embed="rId3">
            <a:alphaModFix/>
          </a:blip>
          <a:stretch>
            <a:fillRect/>
          </a:stretch>
        </p:blipFill>
        <p:spPr>
          <a:xfrm>
            <a:off x="5212640" y="2915263"/>
            <a:ext cx="3458350" cy="1847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8600" y="463925"/>
            <a:ext cx="79983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4059" u="sng">
                <a:highlight>
                  <a:schemeClr val="accent4"/>
                </a:highlight>
              </a:rPr>
              <a:t>Getting to Know You! </a:t>
            </a:r>
            <a:r>
              <a:rPr lang="en" sz="4059"/>
              <a:t> </a:t>
            </a:r>
            <a:endParaRPr sz="4059"/>
          </a:p>
          <a:p>
            <a:pPr indent="0" lvl="0" marL="0" rtl="0" algn="l">
              <a:spcBef>
                <a:spcPts val="0"/>
              </a:spcBef>
              <a:spcAft>
                <a:spcPts val="0"/>
              </a:spcAft>
              <a:buSzPts val="990"/>
              <a:buNone/>
            </a:pPr>
            <a:r>
              <a:rPr lang="en" sz="4059"/>
              <a:t>Use your Micro:Bit to </a:t>
            </a:r>
            <a:endParaRPr sz="4059"/>
          </a:p>
          <a:p>
            <a:pPr indent="0" lvl="0" marL="0" rtl="0" algn="l">
              <a:spcBef>
                <a:spcPts val="0"/>
              </a:spcBef>
              <a:spcAft>
                <a:spcPts val="0"/>
              </a:spcAft>
              <a:buSzPts val="990"/>
              <a:buNone/>
            </a:pPr>
            <a:r>
              <a:rPr lang="en" sz="4059"/>
              <a:t>introduce yourself to </a:t>
            </a:r>
            <a:endParaRPr sz="4059"/>
          </a:p>
          <a:p>
            <a:pPr indent="0" lvl="0" marL="0" rtl="0" algn="l">
              <a:spcBef>
                <a:spcPts val="0"/>
              </a:spcBef>
              <a:spcAft>
                <a:spcPts val="0"/>
              </a:spcAft>
              <a:buSzPts val="990"/>
              <a:buNone/>
            </a:pPr>
            <a:r>
              <a:rPr lang="en" sz="4059"/>
              <a:t>your partner. </a:t>
            </a:r>
            <a:endParaRPr sz="4059"/>
          </a:p>
          <a:p>
            <a:pPr indent="457200" lvl="0" marL="0" rtl="0" algn="l">
              <a:spcBef>
                <a:spcPts val="0"/>
              </a:spcBef>
              <a:spcAft>
                <a:spcPts val="0"/>
              </a:spcAft>
              <a:buSzPts val="990"/>
              <a:buNone/>
            </a:pPr>
            <a:r>
              <a:rPr lang="en" sz="2860"/>
              <a:t>Partner A: Ask Question</a:t>
            </a:r>
            <a:endParaRPr sz="2860"/>
          </a:p>
          <a:p>
            <a:pPr indent="457200" lvl="0" marL="0" rtl="0" algn="l">
              <a:spcBef>
                <a:spcPts val="0"/>
              </a:spcBef>
              <a:spcAft>
                <a:spcPts val="0"/>
              </a:spcAft>
              <a:buSzPts val="990"/>
              <a:buNone/>
            </a:pPr>
            <a:r>
              <a:rPr lang="en" sz="2860"/>
              <a:t>Partner B: </a:t>
            </a:r>
            <a:r>
              <a:rPr lang="en" sz="2560"/>
              <a:t>Answer showing MicroBit Screen</a:t>
            </a:r>
            <a:endParaRPr sz="2560"/>
          </a:p>
          <a:p>
            <a:pPr indent="0" lvl="0" marL="0" rtl="0" algn="ctr">
              <a:spcBef>
                <a:spcPts val="0"/>
              </a:spcBef>
              <a:spcAft>
                <a:spcPts val="0"/>
              </a:spcAft>
              <a:buSzPts val="990"/>
              <a:buNone/>
            </a:pPr>
            <a:r>
              <a:rPr lang="en" sz="2860">
                <a:solidFill>
                  <a:schemeClr val="dk2"/>
                </a:solidFill>
                <a:highlight>
                  <a:schemeClr val="dk1"/>
                </a:highlight>
              </a:rPr>
              <a:t>Switch roles until you have asked and answered all 3 questions. </a:t>
            </a:r>
            <a:endParaRPr sz="2860">
              <a:solidFill>
                <a:schemeClr val="dk2"/>
              </a:solidFill>
              <a:highlight>
                <a:schemeClr val="dk1"/>
              </a:highlight>
            </a:endParaRPr>
          </a:p>
        </p:txBody>
      </p:sp>
      <p:pic>
        <p:nvPicPr>
          <p:cNvPr id="118" name="Google Shape;118;p22"/>
          <p:cNvPicPr preferRelativeResize="0"/>
          <p:nvPr/>
        </p:nvPicPr>
        <p:blipFill>
          <a:blip r:embed="rId3">
            <a:alphaModFix/>
          </a:blip>
          <a:stretch>
            <a:fillRect/>
          </a:stretch>
        </p:blipFill>
        <p:spPr>
          <a:xfrm>
            <a:off x="5588075" y="718850"/>
            <a:ext cx="3362675" cy="1891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44250" y="187250"/>
            <a:ext cx="8455500" cy="336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120">
                <a:highlight>
                  <a:schemeClr val="dk1"/>
                </a:highlight>
              </a:rPr>
              <a:t>Reflections: </a:t>
            </a:r>
            <a:endParaRPr sz="3120">
              <a:highlight>
                <a:schemeClr val="dk1"/>
              </a:highlight>
            </a:endParaRPr>
          </a:p>
          <a:p>
            <a:pPr indent="0" lvl="0" marL="0" rtl="0" algn="ctr">
              <a:spcBef>
                <a:spcPts val="0"/>
              </a:spcBef>
              <a:spcAft>
                <a:spcPts val="0"/>
              </a:spcAft>
              <a:buSzPts val="990"/>
              <a:buNone/>
            </a:pPr>
            <a:r>
              <a:rPr lang="en" sz="3120"/>
              <a:t>-What worked well?</a:t>
            </a:r>
            <a:endParaRPr sz="3120"/>
          </a:p>
          <a:p>
            <a:pPr indent="0" lvl="0" marL="0" rtl="0" algn="ctr">
              <a:spcBef>
                <a:spcPts val="0"/>
              </a:spcBef>
              <a:spcAft>
                <a:spcPts val="0"/>
              </a:spcAft>
              <a:buSzPts val="990"/>
              <a:buNone/>
            </a:pPr>
            <a:r>
              <a:rPr lang="en" sz="3120"/>
              <a:t>-What was frustrating?</a:t>
            </a:r>
            <a:endParaRPr sz="3120"/>
          </a:p>
          <a:p>
            <a:pPr indent="0" lvl="0" marL="0" rtl="0" algn="ctr">
              <a:spcBef>
                <a:spcPts val="0"/>
              </a:spcBef>
              <a:spcAft>
                <a:spcPts val="0"/>
              </a:spcAft>
              <a:buSzPts val="990"/>
              <a:buNone/>
            </a:pPr>
            <a:r>
              <a:rPr lang="en" sz="3120"/>
              <a:t>-Did you fix any problems along the way?</a:t>
            </a:r>
            <a:endParaRPr sz="3120"/>
          </a:p>
          <a:p>
            <a:pPr indent="0" lvl="0" marL="0" rtl="0" algn="ctr">
              <a:spcBef>
                <a:spcPts val="0"/>
              </a:spcBef>
              <a:spcAft>
                <a:spcPts val="0"/>
              </a:spcAft>
              <a:buSzPts val="990"/>
              <a:buNone/>
            </a:pPr>
            <a:r>
              <a:rPr lang="en" sz="3120"/>
              <a:t>-How might a programmed device to communicate be helpful in everyday life?</a:t>
            </a:r>
            <a:endParaRPr sz="312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Summary</a:t>
            </a:r>
            <a:endParaRPr/>
          </a:p>
        </p:txBody>
      </p:sp>
      <p:sp>
        <p:nvSpPr>
          <p:cNvPr id="66" name="Google Shape;66;p14"/>
          <p:cNvSpPr txBox="1"/>
          <p:nvPr>
            <p:ph idx="1" type="body"/>
          </p:nvPr>
        </p:nvSpPr>
        <p:spPr>
          <a:xfrm>
            <a:off x="311700" y="1081675"/>
            <a:ext cx="8520600" cy="1686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Students will be introduced to Micro:Bit technology and have the opportunity to program the Micro:Bit to share some personal information about themselves.  This activity is intended to be a beginning of the year, get to know you activity, and introduction to Micro:Bit programming. </a:t>
            </a:r>
            <a:endParaRPr/>
          </a:p>
        </p:txBody>
      </p:sp>
      <p:sp>
        <p:nvSpPr>
          <p:cNvPr id="67" name="Google Shape;67;p14"/>
          <p:cNvSpPr txBox="1"/>
          <p:nvPr>
            <p:ph type="title"/>
          </p:nvPr>
        </p:nvSpPr>
        <p:spPr>
          <a:xfrm>
            <a:off x="311700" y="2571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Materials Needed</a:t>
            </a:r>
            <a:endParaRPr/>
          </a:p>
        </p:txBody>
      </p:sp>
      <p:sp>
        <p:nvSpPr>
          <p:cNvPr id="68" name="Google Shape;68;p14"/>
          <p:cNvSpPr txBox="1"/>
          <p:nvPr>
            <p:ph idx="1" type="body"/>
          </p:nvPr>
        </p:nvSpPr>
        <p:spPr>
          <a:xfrm>
            <a:off x="311700" y="3132200"/>
            <a:ext cx="8520600" cy="1815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Micro:Bit (ideally, one per student)</a:t>
            </a:r>
            <a:endParaRPr/>
          </a:p>
          <a:p>
            <a:pPr indent="-342900" lvl="0" marL="457200" rtl="0" algn="l">
              <a:spcBef>
                <a:spcPts val="0"/>
              </a:spcBef>
              <a:spcAft>
                <a:spcPts val="0"/>
              </a:spcAft>
              <a:buSzPts val="1800"/>
              <a:buChar char="●"/>
            </a:pPr>
            <a:r>
              <a:rPr lang="en"/>
              <a:t>Chromebook/Computer/iPad (ideally, one per student)</a:t>
            </a:r>
            <a:endParaRPr/>
          </a:p>
          <a:p>
            <a:pPr indent="-342900" lvl="0" marL="457200" rtl="0" algn="l">
              <a:spcBef>
                <a:spcPts val="0"/>
              </a:spcBef>
              <a:spcAft>
                <a:spcPts val="0"/>
              </a:spcAft>
              <a:buSzPts val="1800"/>
              <a:buChar char="●"/>
            </a:pPr>
            <a:r>
              <a:rPr lang="en"/>
              <a:t>Access to Computer/Projector for Modeling/Presentations</a:t>
            </a:r>
            <a:endParaRPr/>
          </a:p>
          <a:p>
            <a:pPr indent="-342900" lvl="0" marL="457200" rtl="0" algn="l">
              <a:spcBef>
                <a:spcPts val="0"/>
              </a:spcBef>
              <a:spcAft>
                <a:spcPts val="0"/>
              </a:spcAft>
              <a:buSzPts val="1800"/>
              <a:buChar char="●"/>
            </a:pPr>
            <a:r>
              <a:rPr lang="en"/>
              <a:t>Access to </a:t>
            </a:r>
            <a:r>
              <a:rPr lang="en" u="sng">
                <a:solidFill>
                  <a:schemeClr val="hlink"/>
                </a:solidFill>
                <a:hlinkClick r:id="rId3"/>
              </a:rPr>
              <a:t>https://makecode.microbit.org/</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265500" y="681325"/>
            <a:ext cx="4045200" cy="89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Skills and Concepts</a:t>
            </a:r>
            <a:endParaRPr/>
          </a:p>
        </p:txBody>
      </p:sp>
      <p:sp>
        <p:nvSpPr>
          <p:cNvPr id="74" name="Google Shape;74;p15"/>
          <p:cNvSpPr txBox="1"/>
          <p:nvPr>
            <p:ph idx="2" type="body"/>
          </p:nvPr>
        </p:nvSpPr>
        <p:spPr>
          <a:xfrm>
            <a:off x="4939500" y="204050"/>
            <a:ext cx="3837000" cy="429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688"/>
              <a:buNone/>
            </a:pPr>
            <a:r>
              <a:rPr lang="en" sz="1150"/>
              <a:t>COMPUTER SCIENCE:</a:t>
            </a:r>
            <a:endParaRPr sz="1150"/>
          </a:p>
          <a:p>
            <a:pPr indent="0" lvl="0" marL="0" rtl="0" algn="l">
              <a:spcBef>
                <a:spcPts val="1200"/>
              </a:spcBef>
              <a:spcAft>
                <a:spcPts val="0"/>
              </a:spcAft>
              <a:buSzPts val="688"/>
              <a:buNone/>
            </a:pPr>
            <a:r>
              <a:rPr lang="en" sz="1150"/>
              <a:t>5.CS.HS.01 </a:t>
            </a:r>
            <a:r>
              <a:rPr lang="en" sz="1150"/>
              <a:t>- Model how information is translated, transmitted, and processed in order to follow through hardware and software to accomplish tasks.</a:t>
            </a:r>
            <a:endParaRPr sz="1150"/>
          </a:p>
          <a:p>
            <a:pPr indent="0" lvl="0" marL="0" rtl="0" algn="l">
              <a:spcBef>
                <a:spcPts val="1200"/>
              </a:spcBef>
              <a:spcAft>
                <a:spcPts val="0"/>
              </a:spcAft>
              <a:buSzPts val="688"/>
              <a:buNone/>
            </a:pPr>
            <a:r>
              <a:rPr lang="en" sz="1150"/>
              <a:t>5.AP.V.01 </a:t>
            </a:r>
            <a:r>
              <a:rPr lang="en" sz="1150"/>
              <a:t>- Create programs that use variables to store and modify data.</a:t>
            </a:r>
            <a:endParaRPr sz="1150"/>
          </a:p>
          <a:p>
            <a:pPr indent="0" lvl="0" marL="0" rtl="0" algn="l">
              <a:spcBef>
                <a:spcPts val="1200"/>
              </a:spcBef>
              <a:spcAft>
                <a:spcPts val="0"/>
              </a:spcAft>
              <a:buSzPts val="688"/>
              <a:buNone/>
            </a:pPr>
            <a:r>
              <a:rPr lang="en" sz="1150"/>
              <a:t>5.AP.C.01 </a:t>
            </a:r>
            <a:r>
              <a:rPr lang="en" sz="1150"/>
              <a:t>- Create programs that include sequences, events, loops, and conditionals, both individually and collaboratively. </a:t>
            </a:r>
            <a:endParaRPr sz="1150"/>
          </a:p>
          <a:p>
            <a:pPr indent="0" lvl="0" marL="0" rtl="0" algn="l">
              <a:spcBef>
                <a:spcPts val="1200"/>
              </a:spcBef>
              <a:spcAft>
                <a:spcPts val="0"/>
              </a:spcAft>
              <a:buSzPts val="688"/>
              <a:buNone/>
            </a:pPr>
            <a:r>
              <a:rPr lang="en" sz="1150"/>
              <a:t>5.AP.M.02 </a:t>
            </a:r>
            <a:r>
              <a:rPr lang="en" sz="1150"/>
              <a:t>- Modify, remix, or incorporate portions of an existing program into one’s own work, to develop </a:t>
            </a:r>
            <a:r>
              <a:rPr lang="en" sz="1150"/>
              <a:t>something new or add more advanced features</a:t>
            </a:r>
            <a:endParaRPr sz="1150"/>
          </a:p>
          <a:p>
            <a:pPr indent="0" lvl="0" marL="0" rtl="0" algn="l">
              <a:spcBef>
                <a:spcPts val="1200"/>
              </a:spcBef>
              <a:spcAft>
                <a:spcPts val="1200"/>
              </a:spcAft>
              <a:buSzPts val="688"/>
              <a:buNone/>
            </a:pPr>
            <a:r>
              <a:rPr lang="en" sz="1150"/>
              <a:t>5.AP.PD.03 </a:t>
            </a:r>
            <a:r>
              <a:rPr lang="en" sz="1150"/>
              <a:t>- Test and debug (i.e., identify and fix errors) a program </a:t>
            </a:r>
            <a:r>
              <a:rPr lang="en" sz="1150"/>
              <a:t> or algorithm to ensure it runs as intended. </a:t>
            </a:r>
            <a:endParaRPr sz="1150"/>
          </a:p>
        </p:txBody>
      </p:sp>
      <p:sp>
        <p:nvSpPr>
          <p:cNvPr id="75" name="Google Shape;75;p15"/>
          <p:cNvSpPr txBox="1"/>
          <p:nvPr>
            <p:ph idx="1" type="subTitle"/>
          </p:nvPr>
        </p:nvSpPr>
        <p:spPr>
          <a:xfrm>
            <a:off x="265500" y="1734425"/>
            <a:ext cx="4045200" cy="318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highlight>
                  <a:schemeClr val="dk1"/>
                </a:highlight>
              </a:rPr>
              <a:t>ELA:</a:t>
            </a:r>
            <a:endParaRPr sz="1100">
              <a:highlight>
                <a:schemeClr val="dk1"/>
              </a:highlight>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highlight>
                  <a:schemeClr val="dk1"/>
                </a:highlight>
              </a:rPr>
              <a:t>SL.4.1 </a:t>
            </a:r>
            <a:r>
              <a:rPr lang="en" sz="1100"/>
              <a:t>- Engage effectively in a range of collaborative discussions (one-on-one, in groups, and teacher-led) with diverse partners, building on others’ ideas and expressing their own clearly.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highlight>
                  <a:schemeClr val="dk1"/>
                </a:highlight>
              </a:rPr>
              <a:t>SL.4.4</a:t>
            </a:r>
            <a:r>
              <a:rPr lang="en" sz="1100"/>
              <a:t> - Report on a topic or text, tell a story, or recount an experience in an organized manner, using appropriate facts and relevant, descriptive details to support main ideas or themes; speak clearly at an understandable pace</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Objectives</a:t>
            </a:r>
            <a:endParaRPr/>
          </a:p>
        </p:txBody>
      </p:sp>
      <p:sp>
        <p:nvSpPr>
          <p:cNvPr id="81" name="Google Shape;81;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Students will be able to:</a:t>
            </a:r>
            <a:endParaRPr/>
          </a:p>
          <a:p>
            <a:pPr indent="-342900" lvl="0" marL="457200" rtl="0" algn="l">
              <a:spcBef>
                <a:spcPts val="1200"/>
              </a:spcBef>
              <a:spcAft>
                <a:spcPts val="0"/>
              </a:spcAft>
              <a:buSzPts val="1800"/>
              <a:buChar char="●"/>
            </a:pPr>
            <a:r>
              <a:rPr lang="en"/>
              <a:t>Use the Micro:Bit to write a code to share the following information:</a:t>
            </a:r>
            <a:endParaRPr/>
          </a:p>
          <a:p>
            <a:pPr indent="-317500" lvl="1" marL="914400" rtl="0" algn="l">
              <a:spcBef>
                <a:spcPts val="0"/>
              </a:spcBef>
              <a:spcAft>
                <a:spcPts val="0"/>
              </a:spcAft>
              <a:buSzPts val="1400"/>
              <a:buChar char="○"/>
            </a:pPr>
            <a:r>
              <a:rPr lang="en"/>
              <a:t>Button A is pressed: Name</a:t>
            </a:r>
            <a:endParaRPr/>
          </a:p>
          <a:p>
            <a:pPr indent="-317500" lvl="1" marL="914400" rtl="0" algn="l">
              <a:spcBef>
                <a:spcPts val="0"/>
              </a:spcBef>
              <a:spcAft>
                <a:spcPts val="0"/>
              </a:spcAft>
              <a:buSzPts val="1400"/>
              <a:buChar char="○"/>
            </a:pPr>
            <a:r>
              <a:rPr lang="en"/>
              <a:t>Button B is pressed: Favorite Color</a:t>
            </a:r>
            <a:endParaRPr/>
          </a:p>
          <a:p>
            <a:pPr indent="-317500" lvl="1" marL="914400" rtl="0" algn="l">
              <a:spcBef>
                <a:spcPts val="0"/>
              </a:spcBef>
              <a:spcAft>
                <a:spcPts val="0"/>
              </a:spcAft>
              <a:buSzPts val="1400"/>
              <a:buChar char="○"/>
            </a:pPr>
            <a:r>
              <a:rPr lang="en"/>
              <a:t>Button AB is pressed: Favorite Animal</a:t>
            </a:r>
            <a:endParaRPr/>
          </a:p>
          <a:p>
            <a:pPr indent="-342900" lvl="0" marL="457200" rtl="0" algn="l">
              <a:spcBef>
                <a:spcPts val="0"/>
              </a:spcBef>
              <a:spcAft>
                <a:spcPts val="0"/>
              </a:spcAft>
              <a:buSzPts val="1800"/>
              <a:buChar char="●"/>
            </a:pPr>
            <a:r>
              <a:rPr lang="en"/>
              <a:t>Work </a:t>
            </a:r>
            <a:r>
              <a:rPr lang="en"/>
              <a:t>collaboratively</a:t>
            </a:r>
            <a:r>
              <a:rPr lang="en"/>
              <a:t> to fix or debug their code.</a:t>
            </a:r>
            <a:endParaRPr/>
          </a:p>
          <a:p>
            <a:pPr indent="-342900" lvl="0" marL="457200" rtl="0" algn="l">
              <a:spcBef>
                <a:spcPts val="0"/>
              </a:spcBef>
              <a:spcAft>
                <a:spcPts val="0"/>
              </a:spcAft>
              <a:buSzPts val="1800"/>
              <a:buChar char="●"/>
            </a:pPr>
            <a:r>
              <a:rPr lang="en"/>
              <a:t>Make a short presentation, introducing themselves to the class.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509700" y="178800"/>
            <a:ext cx="8124600" cy="24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000"/>
              <a:t>To Get Us Started…</a:t>
            </a:r>
            <a:endParaRPr sz="4600">
              <a:solidFill>
                <a:schemeClr val="dk2"/>
              </a:solidFill>
              <a:highlight>
                <a:schemeClr val="dk1"/>
              </a:highlight>
              <a:latin typeface="Oswald"/>
              <a:ea typeface="Oswald"/>
              <a:cs typeface="Oswald"/>
              <a:sym typeface="Oswald"/>
            </a:endParaRPr>
          </a:p>
          <a:p>
            <a:pPr indent="0" lvl="0" marL="0" rtl="0" algn="ctr">
              <a:spcBef>
                <a:spcPts val="0"/>
              </a:spcBef>
              <a:spcAft>
                <a:spcPts val="0"/>
              </a:spcAft>
              <a:buNone/>
            </a:pPr>
            <a:r>
              <a:rPr lang="en" sz="4500">
                <a:solidFill>
                  <a:schemeClr val="dk2"/>
                </a:solidFill>
                <a:highlight>
                  <a:schemeClr val="dk1"/>
                </a:highlight>
                <a:latin typeface="Oswald"/>
                <a:ea typeface="Oswald"/>
                <a:cs typeface="Oswald"/>
                <a:sym typeface="Oswald"/>
              </a:rPr>
              <a:t>Without your voice… tell the person next to you what your favorite color is. </a:t>
            </a:r>
            <a:endParaRPr sz="4500">
              <a:solidFill>
                <a:schemeClr val="dk2"/>
              </a:solidFill>
              <a:highlight>
                <a:schemeClr val="dk1"/>
              </a:highlight>
              <a:latin typeface="Oswald"/>
              <a:ea typeface="Oswald"/>
              <a:cs typeface="Oswald"/>
              <a:sym typeface="Oswald"/>
            </a:endParaRPr>
          </a:p>
        </p:txBody>
      </p:sp>
      <p:pic>
        <p:nvPicPr>
          <p:cNvPr id="87" name="Google Shape;87;p17"/>
          <p:cNvPicPr preferRelativeResize="0"/>
          <p:nvPr/>
        </p:nvPicPr>
        <p:blipFill>
          <a:blip r:embed="rId3">
            <a:alphaModFix/>
          </a:blip>
          <a:stretch>
            <a:fillRect/>
          </a:stretch>
        </p:blipFill>
        <p:spPr>
          <a:xfrm>
            <a:off x="3030325" y="2720625"/>
            <a:ext cx="3083347" cy="22004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836775" y="686575"/>
            <a:ext cx="4952700" cy="3930600"/>
          </a:xfrm>
          <a:prstGeom prst="rect">
            <a:avLst/>
          </a:prstGeom>
          <a:solidFill>
            <a:schemeClr val="accent4"/>
          </a:solidFill>
        </p:spPr>
        <p:txBody>
          <a:bodyPr anchorCtr="0" anchor="ctr" bIns="91425" lIns="91425" spcFirstLastPara="1" rIns="91425" wrap="square" tIns="91425">
            <a:noAutofit/>
          </a:bodyPr>
          <a:lstStyle/>
          <a:p>
            <a:pPr indent="0" lvl="0" marL="0" rtl="0" algn="r">
              <a:spcBef>
                <a:spcPts val="0"/>
              </a:spcBef>
              <a:spcAft>
                <a:spcPts val="0"/>
              </a:spcAft>
              <a:buSzPts val="990"/>
              <a:buNone/>
            </a:pPr>
            <a:r>
              <a:rPr lang="en" sz="4260"/>
              <a:t>Today, you are going to use a Micro:Bit to introduce </a:t>
            </a:r>
            <a:r>
              <a:rPr lang="en" sz="4260"/>
              <a:t>yourself</a:t>
            </a:r>
            <a:r>
              <a:rPr lang="en" sz="4260"/>
              <a:t> and share some things about you!</a:t>
            </a:r>
            <a:endParaRPr sz="4260"/>
          </a:p>
        </p:txBody>
      </p:sp>
      <p:pic>
        <p:nvPicPr>
          <p:cNvPr id="93" name="Google Shape;93;p18"/>
          <p:cNvPicPr preferRelativeResize="0"/>
          <p:nvPr/>
        </p:nvPicPr>
        <p:blipFill>
          <a:blip r:embed="rId3">
            <a:alphaModFix/>
          </a:blip>
          <a:stretch>
            <a:fillRect/>
          </a:stretch>
        </p:blipFill>
        <p:spPr>
          <a:xfrm>
            <a:off x="269026" y="1507900"/>
            <a:ext cx="3441325" cy="2287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44250" y="152400"/>
            <a:ext cx="8455500" cy="1264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is a Micro:Bit?</a:t>
            </a:r>
            <a:endParaRPr/>
          </a:p>
        </p:txBody>
      </p:sp>
      <p:pic>
        <p:nvPicPr>
          <p:cNvPr descr="Subscribe and 🔔 to the BBC 👉 https://bit.ly/BBCYouTubeSub&#10;Watch the BBC first on iPlayer 👉 https://bbc.in/iPlayer-Home http://bbc.in/1JLgSne The Microbit is a pocket-sized codable computer that will be given out to all year 7 students for free in the autumn 2015. This film shows what it can do.&#10;&#10;#bbc&#10;All our TV channels and S4C are available to watch live through BBC iPlayer, although some programmes may not be available to stream online due to rights. If you would like to read more on what types of programmes are available to watch live, check the 'Are all programmes that are broadcast available on BBC iPlayer?' FAQ 👉 https://bbc.in/2m8ks6v." id="99" name="Google Shape;99;p19" title="Introducing the BBC micro:bit - BBC Make It Digital">
            <a:hlinkClick r:id="rId3"/>
          </p:cNvPr>
          <p:cNvPicPr preferRelativeResize="0"/>
          <p:nvPr/>
        </p:nvPicPr>
        <p:blipFill>
          <a:blip r:embed="rId4">
            <a:alphaModFix/>
          </a:blip>
          <a:stretch>
            <a:fillRect/>
          </a:stretch>
        </p:blipFill>
        <p:spPr>
          <a:xfrm>
            <a:off x="2290800" y="1569300"/>
            <a:ext cx="4562400" cy="342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How does it work?</a:t>
            </a:r>
            <a:endParaRPr/>
          </a:p>
        </p:txBody>
      </p:sp>
      <p:sp>
        <p:nvSpPr>
          <p:cNvPr id="105" name="Google Shape;105;p20"/>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u="sng">
                <a:solidFill>
                  <a:schemeClr val="hlink"/>
                </a:solidFill>
                <a:hlinkClick r:id="rId3"/>
              </a:rPr>
              <a:t>https://makecode.microbit.org</a:t>
            </a:r>
            <a:endParaRPr/>
          </a:p>
          <a:p>
            <a:pPr indent="0" lvl="0" marL="0" rtl="0" algn="ctr">
              <a:spcBef>
                <a:spcPts val="0"/>
              </a:spcBef>
              <a:spcAft>
                <a:spcPts val="0"/>
              </a:spcAft>
              <a:buNone/>
            </a:pPr>
            <a:r>
              <a:t/>
            </a:r>
            <a:endParaRPr/>
          </a:p>
        </p:txBody>
      </p:sp>
      <p:pic>
        <p:nvPicPr>
          <p:cNvPr id="106" name="Google Shape;106;p20"/>
          <p:cNvPicPr preferRelativeResize="0"/>
          <p:nvPr/>
        </p:nvPicPr>
        <p:blipFill rotWithShape="1">
          <a:blip r:embed="rId4">
            <a:alphaModFix/>
          </a:blip>
          <a:srcRect b="33007" l="0" r="0" t="0"/>
          <a:stretch/>
        </p:blipFill>
        <p:spPr>
          <a:xfrm>
            <a:off x="4917975" y="152400"/>
            <a:ext cx="4045201" cy="40630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490250" y="221550"/>
            <a:ext cx="5798100" cy="277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3359" u="sng">
                <a:highlight>
                  <a:schemeClr val="accent4"/>
                </a:highlight>
              </a:rPr>
              <a:t>Your Challenge: </a:t>
            </a:r>
            <a:endParaRPr sz="3359" u="sng">
              <a:highlight>
                <a:schemeClr val="accent4"/>
              </a:highlight>
            </a:endParaRPr>
          </a:p>
          <a:p>
            <a:pPr indent="0" lvl="0" marL="0" rtl="0" algn="l">
              <a:spcBef>
                <a:spcPts val="0"/>
              </a:spcBef>
              <a:spcAft>
                <a:spcPts val="0"/>
              </a:spcAft>
              <a:buSzPts val="990"/>
              <a:buNone/>
            </a:pPr>
            <a:r>
              <a:rPr lang="en" sz="2460"/>
              <a:t>Write a program that completes the following tasks:</a:t>
            </a:r>
            <a:endParaRPr sz="2460"/>
          </a:p>
          <a:p>
            <a:pPr indent="-384810" lvl="0" marL="457200" rtl="0" algn="l">
              <a:spcBef>
                <a:spcPts val="0"/>
              </a:spcBef>
              <a:spcAft>
                <a:spcPts val="0"/>
              </a:spcAft>
              <a:buSzPts val="2460"/>
              <a:buChar char="●"/>
            </a:pPr>
            <a:r>
              <a:rPr lang="en" sz="2460"/>
              <a:t>Press Button A: Show name</a:t>
            </a:r>
            <a:endParaRPr sz="2460"/>
          </a:p>
          <a:p>
            <a:pPr indent="-384810" lvl="0" marL="457200" rtl="0" algn="l">
              <a:spcBef>
                <a:spcPts val="0"/>
              </a:spcBef>
              <a:spcAft>
                <a:spcPts val="0"/>
              </a:spcAft>
              <a:buSzPts val="2460"/>
              <a:buChar char="●"/>
            </a:pPr>
            <a:r>
              <a:rPr lang="en" sz="2460"/>
              <a:t>Press Button B: Show favorite color</a:t>
            </a:r>
            <a:endParaRPr sz="2460"/>
          </a:p>
          <a:p>
            <a:pPr indent="-384810" lvl="0" marL="457200" rtl="0" algn="l">
              <a:spcBef>
                <a:spcPts val="0"/>
              </a:spcBef>
              <a:spcAft>
                <a:spcPts val="0"/>
              </a:spcAft>
              <a:buSzPts val="2460"/>
              <a:buChar char="●"/>
            </a:pPr>
            <a:r>
              <a:rPr lang="en" sz="2460"/>
              <a:t>Press Button AB: Show favorite animal</a:t>
            </a:r>
            <a:endParaRPr sz="2460"/>
          </a:p>
        </p:txBody>
      </p:sp>
      <p:pic>
        <p:nvPicPr>
          <p:cNvPr id="112" name="Google Shape;112;p21"/>
          <p:cNvPicPr preferRelativeResize="0"/>
          <p:nvPr/>
        </p:nvPicPr>
        <p:blipFill>
          <a:blip r:embed="rId3">
            <a:alphaModFix/>
          </a:blip>
          <a:stretch>
            <a:fillRect/>
          </a:stretch>
        </p:blipFill>
        <p:spPr>
          <a:xfrm>
            <a:off x="4962100" y="2735775"/>
            <a:ext cx="3983300" cy="2208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