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7560000" cy="10692000"/>
  <p:embeddedFontLst>
    <p:embeddedFont>
      <p:font typeface="Quicksand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CDA26EA-5A93-46E5-83FA-EA3B33A3787C}">
  <a:tblStyle styleId="{0CDA26EA-5A93-46E5-83FA-EA3B33A3787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Quicksan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Quicksan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Last updated: 28-10-20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750" lIns="113750" spcFirstLastPara="1" rIns="113750" wrap="square" tIns="1137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indent="-3683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750" lIns="113750" spcFirstLastPara="1" rIns="113750" wrap="square" tIns="1137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750" lIns="113750" spcFirstLastPara="1" rIns="113750" wrap="square" tIns="1137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indent="-323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750" lIns="113750" spcFirstLastPara="1" rIns="113750" wrap="square" tIns="1137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b="0" i="0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Autofit/>
          </a:bodyPr>
          <a:lstStyle>
            <a:lvl1pPr indent="-3683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6550" lvl="1" marL="9144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6550" lvl="2" marL="13716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6550" lvl="3" marL="18288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6550" lvl="4" marL="22860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6550" lvl="5" marL="27432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6550" lvl="6" marL="32004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6550" lvl="7" marL="36576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6550" lvl="8" marL="4114800" marR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Font typeface="Arial"/>
              <a:buChar char="■"/>
              <a:defRPr b="0" i="0" sz="1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hyperlink" Target="https://docs.google.com/presentation/d/1nR9kZAPgI5yvPWJ0b5y6vAqm7mpjviYqYoNMG0kZhaI/copy" TargetMode="External"/><Relationship Id="rId5" Type="http://schemas.openxmlformats.org/officeDocument/2006/relationships/hyperlink" Target="http://ncce.io/pg6b-1-a0-h" TargetMode="External"/><Relationship Id="rId6" Type="http://schemas.openxmlformats.org/officeDocument/2006/relationships/hyperlink" Target="https://ncce.io/ogl" TargetMode="External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"/>
            <a:ext cx="866775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219200" y="914400"/>
            <a:ext cx="79539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Parts of a micro:bit</a:t>
            </a:r>
            <a:endParaRPr b="1" i="0" sz="2400" u="none" cap="none" strike="noStrike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On the images below, label the following parts of a micro:bit.</a:t>
            </a:r>
            <a:endParaRPr b="0" i="0" sz="1600" u="none" cap="none" strike="noStrik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rgbClr val="5B5BA5"/>
              </a:buClr>
              <a:buSzPts val="1600"/>
              <a:buFont typeface="Quicksand"/>
              <a:buChar char="●"/>
            </a:pPr>
            <a:r>
              <a:rPr b="0" i="0" lang="en-GB" sz="1600" u="none" cap="none" strike="noStrik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Button A</a:t>
            </a:r>
            <a:endParaRPr b="0" i="0" sz="1600" u="none" cap="none" strike="noStrik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600"/>
              <a:buFont typeface="Quicksand"/>
              <a:buChar char="●"/>
            </a:pPr>
            <a:r>
              <a:rPr b="0" i="0" lang="en-GB" sz="1600" u="none" cap="none" strike="noStrik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Button B</a:t>
            </a:r>
            <a:endParaRPr b="0" i="0" sz="1600" u="none" cap="none" strike="noStrik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600"/>
              <a:buFont typeface="Quicksand"/>
              <a:buChar char="●"/>
            </a:pPr>
            <a:r>
              <a:rPr b="0" i="0" lang="en-GB" sz="1600" u="none" cap="none" strike="noStrik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LED display</a:t>
            </a:r>
            <a:endParaRPr b="0" i="0" sz="1600" u="none" cap="none" strike="noStrik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600"/>
              <a:buFont typeface="Quicksand"/>
              <a:buChar char="●"/>
            </a:pPr>
            <a:r>
              <a:rPr b="0" i="0" lang="en-GB" sz="1600" u="none" cap="none" strike="noStrik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Accelerometer</a:t>
            </a:r>
            <a:endParaRPr b="0" i="0" sz="1600" u="none" cap="none" strike="noStrik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600"/>
              <a:buFont typeface="Quicksand"/>
              <a:buChar char="●"/>
            </a:pPr>
            <a:r>
              <a:rPr b="0" i="0" lang="en-GB" sz="1600" u="none" cap="none" strike="noStrik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USB port</a:t>
            </a:r>
            <a:endParaRPr b="0" i="0" sz="1600" u="none" cap="none" strike="noStrik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1219200" y="304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{0CDA26EA-5A93-46E5-83FA-EA3B33A3787C}</a:tableStyleId>
              </a:tblPr>
              <a:tblGrid>
                <a:gridCol w="3485700"/>
                <a:gridCol w="5634350"/>
              </a:tblGrid>
              <a:tr h="546100">
                <a:tc>
                  <a:txBody>
                    <a:bodyPr/>
                    <a:lstStyle/>
                    <a:p>
                      <a:pPr indent="0" lvl="0" marL="5715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900" u="none" cap="none" strike="noStrike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Year 6 – Sensing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5715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900" u="none" cap="none" strike="noStrike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Lesson 1 – The micro:bit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63500" marB="63500" marR="63500" marL="635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9525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none" cap="none" strike="noStrike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Activity handout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9525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cap="none" strike="noStrike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4"/>
                        </a:rPr>
                        <a:t>Save a copy</a:t>
                      </a:r>
                      <a:endParaRPr sz="900" u="none" cap="none" strike="noStrike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63500" marB="63500" marR="63500" marL="635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>
            <a:off x="1219200" y="6858000"/>
            <a:ext cx="8605500" cy="5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GB" sz="900" u="none" cap="none" strike="noStrike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available online at </a:t>
            </a:r>
            <a:r>
              <a:rPr b="0" i="0" lang="en-GB" sz="900" u="sng" cap="none" strike="noStrike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5"/>
              </a:rPr>
              <a:t>ncce.io/pg6b-1-a0-h</a:t>
            </a:r>
            <a:r>
              <a:rPr b="0" i="0" lang="en-GB" sz="900" u="none" cap="none" strike="noStrike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 Resources are updated regularly — please check that you are using the latest version.</a:t>
            </a:r>
            <a:endParaRPr b="0" i="0" sz="900" u="none" cap="none" strike="noStrike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GB" sz="900" u="none" cap="none" strike="noStrike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 </a:t>
            </a:r>
            <a:r>
              <a:rPr b="0" i="0" lang="en-GB" sz="900" u="sng" cap="none" strike="noStrike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6"/>
              </a:rPr>
              <a:t>ncce.io/ogl</a:t>
            </a:r>
            <a:r>
              <a:rPr b="0" i="0" lang="en-GB" sz="900" u="none" cap="none" strike="noStrike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b="0" i="0" sz="1100" u="none" cap="none" strike="noStrike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219212" y="4031112"/>
            <a:ext cx="3420325" cy="2752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848546" y="4031131"/>
            <a:ext cx="3420325" cy="275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