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2F24"/>
    <a:srgbClr val="F6B332"/>
    <a:srgbClr val="945200"/>
    <a:srgbClr val="D6D6D6"/>
    <a:srgbClr val="D2F5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34"/>
    <p:restoredTop sz="95680"/>
  </p:normalViewPr>
  <p:slideViewPr>
    <p:cSldViewPr snapToGrid="0" snapToObjects="1">
      <p:cViewPr varScale="1">
        <p:scale>
          <a:sx n="23" d="100"/>
          <a:sy n="23" d="100"/>
        </p:scale>
        <p:origin x="189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C3EC97-0D72-424A-BBDD-24AF97DCA2F2}"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2565669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C3EC97-0D72-424A-BBDD-24AF97DCA2F2}"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4024338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C3EC97-0D72-424A-BBDD-24AF97DCA2F2}"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4175936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C3EC97-0D72-424A-BBDD-24AF97DCA2F2}"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3499306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C3EC97-0D72-424A-BBDD-24AF97DCA2F2}"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1660764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C3EC97-0D72-424A-BBDD-24AF97DCA2F2}"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3204376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C3EC97-0D72-424A-BBDD-24AF97DCA2F2}" type="datetimeFigureOut">
              <a:rPr lang="en-US" smtClean="0"/>
              <a:t>4/7/2022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175299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C3EC97-0D72-424A-BBDD-24AF97DCA2F2}" type="datetimeFigureOut">
              <a:rPr lang="en-US" smtClean="0"/>
              <a:t>4/7/2022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3465309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C3EC97-0D72-424A-BBDD-24AF97DCA2F2}" type="datetimeFigureOut">
              <a:rPr lang="en-US" smtClean="0"/>
              <a:t>4/7/2022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647715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E3C3EC97-0D72-424A-BBDD-24AF97DCA2F2}"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748053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E3C3EC97-0D72-424A-BBDD-24AF97DCA2F2}"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2898748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E3C3EC97-0D72-424A-BBDD-24AF97DCA2F2}" type="datetimeFigureOut">
              <a:rPr lang="en-US" smtClean="0"/>
              <a:t>4/7/2022</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14108718-821E-AB43-8F1D-72DF0D17AD15}" type="slidenum">
              <a:rPr lang="en-US" smtClean="0"/>
              <a:t>‹#›</a:t>
            </a:fld>
            <a:endParaRPr lang="en-US"/>
          </a:p>
        </p:txBody>
      </p:sp>
    </p:spTree>
    <p:extLst>
      <p:ext uri="{BB962C8B-B14F-4D97-AF65-F5344CB8AC3E}">
        <p14:creationId xmlns:p14="http://schemas.microsoft.com/office/powerpoint/2010/main" val="27442266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allaboutcareers.com/career-path/research-development/"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2F4E15D-C7FA-0743-97C1-2EBFD246153A}"/>
              </a:ext>
            </a:extLst>
          </p:cNvPr>
          <p:cNvSpPr/>
          <p:nvPr/>
        </p:nvSpPr>
        <p:spPr>
          <a:xfrm>
            <a:off x="-107600" y="29393022"/>
            <a:ext cx="44106399" cy="3700839"/>
          </a:xfrm>
          <a:prstGeom prst="rect">
            <a:avLst/>
          </a:prstGeom>
          <a:solidFill>
            <a:srgbClr val="492F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852A8428-C8C3-AC4A-9D25-E634BD0191F2}"/>
              </a:ext>
            </a:extLst>
          </p:cNvPr>
          <p:cNvSpPr txBox="1"/>
          <p:nvPr/>
        </p:nvSpPr>
        <p:spPr>
          <a:xfrm>
            <a:off x="5758200" y="506245"/>
            <a:ext cx="32374800" cy="1323439"/>
          </a:xfrm>
          <a:prstGeom prst="rect">
            <a:avLst/>
          </a:prstGeom>
          <a:noFill/>
          <a:ln w="38100">
            <a:noFill/>
          </a:ln>
        </p:spPr>
        <p:txBody>
          <a:bodyPr wrap="square" rtlCol="0">
            <a:spAutoFit/>
          </a:bodyPr>
          <a:lstStyle/>
          <a:p>
            <a:pPr algn="ctr" defTabSz="914400"/>
            <a:r>
              <a:rPr lang="en-US" sz="8000" b="1" spc="300" dirty="0">
                <a:solidFill>
                  <a:srgbClr val="FFC000"/>
                </a:solidFill>
                <a:latin typeface="Myriad Pro" panose="020B0503030403020204" pitchFamily="34" charset="0"/>
              </a:rPr>
              <a:t>Research in our world</a:t>
            </a:r>
          </a:p>
        </p:txBody>
      </p:sp>
      <p:sp>
        <p:nvSpPr>
          <p:cNvPr id="11" name="Rectangle 10">
            <a:extLst>
              <a:ext uri="{FF2B5EF4-FFF2-40B4-BE49-F238E27FC236}">
                <a16:creationId xmlns:a16="http://schemas.microsoft.com/office/drawing/2014/main" id="{556251F3-9DE9-F343-BF73-D8EE96FDC4A1}"/>
              </a:ext>
            </a:extLst>
          </p:cNvPr>
          <p:cNvSpPr/>
          <p:nvPr/>
        </p:nvSpPr>
        <p:spPr>
          <a:xfrm>
            <a:off x="12451655" y="1923225"/>
            <a:ext cx="19221224" cy="1200329"/>
          </a:xfrm>
          <a:prstGeom prst="rect">
            <a:avLst/>
          </a:prstGeom>
        </p:spPr>
        <p:txBody>
          <a:bodyPr wrap="none">
            <a:spAutoFit/>
          </a:bodyPr>
          <a:lstStyle/>
          <a:p>
            <a:pPr algn="ctr"/>
            <a:r>
              <a:rPr kumimoji="0" lang="en-US" sz="7200" b="1" i="1" u="none" strike="noStrike" kern="1200" cap="none" spc="300" normalizeH="0" baseline="0" noProof="0" dirty="0">
                <a:ln>
                  <a:noFill/>
                </a:ln>
                <a:solidFill>
                  <a:srgbClr val="482F24"/>
                </a:solidFill>
                <a:effectLst/>
                <a:uLnTx/>
                <a:uFillTx/>
                <a:latin typeface="Myriad Pro" panose="020B0503030403020204" pitchFamily="34" charset="0"/>
                <a:ea typeface="+mn-ea"/>
                <a:cs typeface="+mn-cs"/>
              </a:rPr>
              <a:t>Using computer science to answer questions</a:t>
            </a:r>
            <a:endParaRPr lang="en-US" sz="1600" i="1" dirty="0">
              <a:solidFill>
                <a:srgbClr val="482F24"/>
              </a:solidFill>
            </a:endParaRPr>
          </a:p>
        </p:txBody>
      </p:sp>
      <p:sp>
        <p:nvSpPr>
          <p:cNvPr id="12" name="Rectangle 11">
            <a:extLst>
              <a:ext uri="{FF2B5EF4-FFF2-40B4-BE49-F238E27FC236}">
                <a16:creationId xmlns:a16="http://schemas.microsoft.com/office/drawing/2014/main" id="{C7B7D59D-4AA7-B54A-B7AE-D73EB3ED19B4}"/>
              </a:ext>
            </a:extLst>
          </p:cNvPr>
          <p:cNvSpPr/>
          <p:nvPr/>
        </p:nvSpPr>
        <p:spPr>
          <a:xfrm>
            <a:off x="18729798" y="3192673"/>
            <a:ext cx="7265322" cy="1015663"/>
          </a:xfrm>
          <a:prstGeom prst="rect">
            <a:avLst/>
          </a:prstGeom>
        </p:spPr>
        <p:txBody>
          <a:bodyPr wrap="square">
            <a:spAutoFit/>
          </a:bodyPr>
          <a:lstStyle/>
          <a:p>
            <a:pPr algn="ctr"/>
            <a:r>
              <a:rPr lang="en-US" sz="6000" b="1" spc="300" dirty="0">
                <a:solidFill>
                  <a:srgbClr val="F6B332"/>
                </a:solidFill>
                <a:latin typeface="Myriad Pro" panose="020B0503030403020204" pitchFamily="34" charset="0"/>
              </a:rPr>
              <a:t>Skye Mader</a:t>
            </a:r>
            <a:endParaRPr lang="en-US" sz="1200" b="1" dirty="0">
              <a:solidFill>
                <a:srgbClr val="F6B332"/>
              </a:solidFill>
            </a:endParaRPr>
          </a:p>
        </p:txBody>
      </p:sp>
      <p:sp>
        <p:nvSpPr>
          <p:cNvPr id="13" name="Rectangle 12">
            <a:extLst>
              <a:ext uri="{FF2B5EF4-FFF2-40B4-BE49-F238E27FC236}">
                <a16:creationId xmlns:a16="http://schemas.microsoft.com/office/drawing/2014/main" id="{9AFFC89A-2C4E-1B4F-A58A-A65EE5E1CDAB}"/>
              </a:ext>
            </a:extLst>
          </p:cNvPr>
          <p:cNvSpPr/>
          <p:nvPr/>
        </p:nvSpPr>
        <p:spPr>
          <a:xfrm>
            <a:off x="17173425" y="3984306"/>
            <a:ext cx="10037556" cy="1015663"/>
          </a:xfrm>
          <a:prstGeom prst="rect">
            <a:avLst/>
          </a:prstGeom>
        </p:spPr>
        <p:txBody>
          <a:bodyPr wrap="none">
            <a:spAutoFit/>
          </a:bodyPr>
          <a:lstStyle/>
          <a:p>
            <a:r>
              <a:rPr lang="en-US" sz="6000" i="1" spc="300" dirty="0">
                <a:solidFill>
                  <a:srgbClr val="482F24"/>
                </a:solidFill>
                <a:latin typeface="Myriad Pro" panose="020B0503030403020204" pitchFamily="34" charset="0"/>
              </a:rPr>
              <a:t>Rocky Mountain High School</a:t>
            </a:r>
            <a:endParaRPr lang="en-US" sz="1200" i="1" dirty="0">
              <a:solidFill>
                <a:srgbClr val="482F24"/>
              </a:solidFill>
            </a:endParaRPr>
          </a:p>
        </p:txBody>
      </p:sp>
      <p:sp>
        <p:nvSpPr>
          <p:cNvPr id="14" name="Rectangle 13">
            <a:extLst>
              <a:ext uri="{FF2B5EF4-FFF2-40B4-BE49-F238E27FC236}">
                <a16:creationId xmlns:a16="http://schemas.microsoft.com/office/drawing/2014/main" id="{A92392A2-F325-3944-B92B-8EC3EA0A07F0}"/>
              </a:ext>
            </a:extLst>
          </p:cNvPr>
          <p:cNvSpPr/>
          <p:nvPr/>
        </p:nvSpPr>
        <p:spPr>
          <a:xfrm>
            <a:off x="1930399" y="5783966"/>
            <a:ext cx="38343541" cy="3304567"/>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D510A43-4715-0744-BE65-252F7793DB59}"/>
              </a:ext>
            </a:extLst>
          </p:cNvPr>
          <p:cNvSpPr/>
          <p:nvPr/>
        </p:nvSpPr>
        <p:spPr>
          <a:xfrm>
            <a:off x="2347258" y="6147037"/>
            <a:ext cx="38343541" cy="3304567"/>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987C77F7-6E68-1E4B-A1BA-E247AB45513D}"/>
              </a:ext>
            </a:extLst>
          </p:cNvPr>
          <p:cNvSpPr txBox="1"/>
          <p:nvPr/>
        </p:nvSpPr>
        <p:spPr>
          <a:xfrm>
            <a:off x="2727961" y="5937103"/>
            <a:ext cx="32239844"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Educational Product Goals: </a:t>
            </a:r>
            <a:endParaRPr lang="en-US" sz="1400" b="1" spc="300" dirty="0">
              <a:solidFill>
                <a:srgbClr val="482F24"/>
              </a:solidFill>
              <a:latin typeface="Myriad Pro" panose="020B0503030403020204" pitchFamily="34" charset="0"/>
            </a:endParaRPr>
          </a:p>
        </p:txBody>
      </p:sp>
      <p:sp>
        <p:nvSpPr>
          <p:cNvPr id="17" name="TextBox 16">
            <a:extLst>
              <a:ext uri="{FF2B5EF4-FFF2-40B4-BE49-F238E27FC236}">
                <a16:creationId xmlns:a16="http://schemas.microsoft.com/office/drawing/2014/main" id="{6874A507-C256-5340-B2C4-F9D1C98BE770}"/>
              </a:ext>
            </a:extLst>
          </p:cNvPr>
          <p:cNvSpPr txBox="1"/>
          <p:nvPr/>
        </p:nvSpPr>
        <p:spPr>
          <a:xfrm>
            <a:off x="3200398" y="7063223"/>
            <a:ext cx="37073541" cy="1871624"/>
          </a:xfrm>
          <a:prstGeom prst="rect">
            <a:avLst/>
          </a:prstGeom>
          <a:solidFill>
            <a:schemeClr val="bg1">
              <a:alpha val="32585"/>
            </a:schemeClr>
          </a:solidFill>
        </p:spPr>
        <p:txBody>
          <a:bodyPr wrap="square" rtlCol="0">
            <a:normAutofit/>
          </a:bodyPr>
          <a:lstStyle/>
          <a:p>
            <a:r>
              <a:rPr lang="en-US" sz="4400" b="1" spc="300" dirty="0">
                <a:solidFill>
                  <a:srgbClr val="482F24"/>
                </a:solidFill>
                <a:latin typeface="Myriad Pro" panose="020B0503030403020204" pitchFamily="34" charset="0"/>
              </a:rPr>
              <a:t>Use computer science to answer a question and be able to analyze the data and then communicate the results to the class.</a:t>
            </a:r>
          </a:p>
        </p:txBody>
      </p:sp>
      <p:sp>
        <p:nvSpPr>
          <p:cNvPr id="19" name="Rectangle 18">
            <a:extLst>
              <a:ext uri="{FF2B5EF4-FFF2-40B4-BE49-F238E27FC236}">
                <a16:creationId xmlns:a16="http://schemas.microsoft.com/office/drawing/2014/main" id="{359655DF-F0A4-E442-A9C2-56D49454E130}"/>
              </a:ext>
            </a:extLst>
          </p:cNvPr>
          <p:cNvSpPr/>
          <p:nvPr/>
        </p:nvSpPr>
        <p:spPr>
          <a:xfrm>
            <a:off x="835866" y="10058110"/>
            <a:ext cx="18980054" cy="4918010"/>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E8771299-1A3E-E042-AE7B-AF0C26864FE4}"/>
              </a:ext>
            </a:extLst>
          </p:cNvPr>
          <p:cNvSpPr/>
          <p:nvPr/>
        </p:nvSpPr>
        <p:spPr>
          <a:xfrm>
            <a:off x="1252725" y="10421181"/>
            <a:ext cx="18980054" cy="4921588"/>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8C3A9588-E453-9643-BF4D-46B5877BECD9}"/>
              </a:ext>
            </a:extLst>
          </p:cNvPr>
          <p:cNvSpPr txBox="1"/>
          <p:nvPr/>
        </p:nvSpPr>
        <p:spPr>
          <a:xfrm>
            <a:off x="1783787" y="10219629"/>
            <a:ext cx="15958724"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Standards</a:t>
            </a:r>
            <a:endParaRPr lang="en-US" sz="1400" b="1" spc="300" dirty="0">
              <a:solidFill>
                <a:srgbClr val="482F24"/>
              </a:solidFill>
              <a:latin typeface="Myriad Pro" panose="020B0503030403020204" pitchFamily="34" charset="0"/>
            </a:endParaRPr>
          </a:p>
        </p:txBody>
      </p:sp>
      <p:sp>
        <p:nvSpPr>
          <p:cNvPr id="22" name="TextBox 21">
            <a:extLst>
              <a:ext uri="{FF2B5EF4-FFF2-40B4-BE49-F238E27FC236}">
                <a16:creationId xmlns:a16="http://schemas.microsoft.com/office/drawing/2014/main" id="{E6595C59-27DE-B34B-903A-DC5736F7D854}"/>
              </a:ext>
            </a:extLst>
          </p:cNvPr>
          <p:cNvSpPr txBox="1"/>
          <p:nvPr/>
        </p:nvSpPr>
        <p:spPr>
          <a:xfrm>
            <a:off x="2276065" y="11213267"/>
            <a:ext cx="15958724" cy="3196762"/>
          </a:xfrm>
          <a:prstGeom prst="rect">
            <a:avLst/>
          </a:prstGeom>
          <a:solidFill>
            <a:schemeClr val="bg1">
              <a:alpha val="24000"/>
            </a:schemeClr>
          </a:solidFill>
        </p:spPr>
        <p:txBody>
          <a:bodyPr wrap="square" rtlCol="0">
            <a:normAutofit fontScale="92500" lnSpcReduction="10000"/>
          </a:bodyPr>
          <a:lstStyle/>
          <a:p>
            <a:r>
              <a:rPr lang="en-US" sz="4400" b="1" spc="300" dirty="0">
                <a:solidFill>
                  <a:srgbClr val="482F24"/>
                </a:solidFill>
                <a:latin typeface="Myriad Pro" panose="020B0503030403020204" pitchFamily="34" charset="0"/>
              </a:rPr>
              <a:t>ELO 7:  Use tools to analyze data and know how data is stored  </a:t>
            </a:r>
          </a:p>
          <a:p>
            <a:pPr lvl="1"/>
            <a:r>
              <a:rPr lang="en-US" sz="3300" spc="300" dirty="0">
                <a:solidFill>
                  <a:srgbClr val="482F24"/>
                </a:solidFill>
                <a:latin typeface="Myriad Pro" panose="020B0503030403020204" pitchFamily="34" charset="0"/>
              </a:rPr>
              <a:t>The purpose of the innovation using rich details.</a:t>
            </a:r>
          </a:p>
          <a:p>
            <a:pPr lvl="1"/>
            <a:r>
              <a:rPr lang="en-US" sz="3300" spc="300" dirty="0">
                <a:solidFill>
                  <a:srgbClr val="482F24"/>
                </a:solidFill>
                <a:latin typeface="Myriad Pro" panose="020B0503030403020204" pitchFamily="34" charset="0"/>
              </a:rPr>
              <a:t>The goal of the data.</a:t>
            </a:r>
          </a:p>
          <a:p>
            <a:pPr lvl="1"/>
            <a:r>
              <a:rPr lang="en-US" sz="3300" spc="300" dirty="0">
                <a:solidFill>
                  <a:srgbClr val="482F24"/>
                </a:solidFill>
                <a:latin typeface="Myriad Pro" panose="020B0503030403020204" pitchFamily="34" charset="0"/>
              </a:rPr>
              <a:t>Describe what kind of data is used, how the data is collected, and by whom.</a:t>
            </a:r>
          </a:p>
          <a:p>
            <a:pPr lvl="1"/>
            <a:r>
              <a:rPr lang="en-US" sz="3300" spc="300" dirty="0">
                <a:solidFill>
                  <a:srgbClr val="482F24"/>
                </a:solidFill>
                <a:latin typeface="Myriad Pro" panose="020B0503030403020204" pitchFamily="34" charset="0"/>
              </a:rPr>
              <a:t>Identify a group affected by the innovation or an economic impact.</a:t>
            </a:r>
          </a:p>
          <a:p>
            <a:endParaRPr lang="en-US" sz="4400" b="1" spc="300" dirty="0">
              <a:solidFill>
                <a:srgbClr val="482F24"/>
              </a:solidFill>
              <a:latin typeface="Myriad Pro" panose="020B0503030403020204" pitchFamily="34" charset="0"/>
            </a:endParaRPr>
          </a:p>
        </p:txBody>
      </p:sp>
      <p:sp>
        <p:nvSpPr>
          <p:cNvPr id="23" name="Rectangle 22">
            <a:extLst>
              <a:ext uri="{FF2B5EF4-FFF2-40B4-BE49-F238E27FC236}">
                <a16:creationId xmlns:a16="http://schemas.microsoft.com/office/drawing/2014/main" id="{B4369A42-E076-A544-9B2F-F4D865A474B9}"/>
              </a:ext>
            </a:extLst>
          </p:cNvPr>
          <p:cNvSpPr/>
          <p:nvPr/>
        </p:nvSpPr>
        <p:spPr>
          <a:xfrm>
            <a:off x="938045" y="15782409"/>
            <a:ext cx="18980054" cy="5781041"/>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B02F22F-AF1E-6B4E-AE25-471C7976519A}"/>
              </a:ext>
            </a:extLst>
          </p:cNvPr>
          <p:cNvSpPr/>
          <p:nvPr/>
        </p:nvSpPr>
        <p:spPr>
          <a:xfrm>
            <a:off x="1354904" y="16145480"/>
            <a:ext cx="18980054" cy="5781041"/>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4E7A40FE-EB7F-6B43-AFA9-26E294089F9E}"/>
              </a:ext>
            </a:extLst>
          </p:cNvPr>
          <p:cNvSpPr txBox="1"/>
          <p:nvPr/>
        </p:nvSpPr>
        <p:spPr>
          <a:xfrm>
            <a:off x="1612315" y="15945874"/>
            <a:ext cx="17098409"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Overview of Educational Product</a:t>
            </a:r>
            <a:endParaRPr lang="en-US" sz="1400" b="1" spc="300" dirty="0">
              <a:solidFill>
                <a:srgbClr val="482F24"/>
              </a:solidFill>
              <a:latin typeface="Myriad Pro" panose="020B0503030403020204" pitchFamily="34" charset="0"/>
            </a:endParaRPr>
          </a:p>
        </p:txBody>
      </p:sp>
      <p:sp>
        <p:nvSpPr>
          <p:cNvPr id="26" name="TextBox 25">
            <a:extLst>
              <a:ext uri="{FF2B5EF4-FFF2-40B4-BE49-F238E27FC236}">
                <a16:creationId xmlns:a16="http://schemas.microsoft.com/office/drawing/2014/main" id="{CF992932-DDA9-EB45-AD9A-BD5A32FA0088}"/>
              </a:ext>
            </a:extLst>
          </p:cNvPr>
          <p:cNvSpPr txBox="1"/>
          <p:nvPr/>
        </p:nvSpPr>
        <p:spPr>
          <a:xfrm>
            <a:off x="2378243" y="16939512"/>
            <a:ext cx="17045037" cy="4218542"/>
          </a:xfrm>
          <a:prstGeom prst="rect">
            <a:avLst/>
          </a:prstGeom>
          <a:solidFill>
            <a:schemeClr val="bg1">
              <a:alpha val="20045"/>
            </a:schemeClr>
          </a:solidFill>
        </p:spPr>
        <p:txBody>
          <a:bodyPr wrap="square" rtlCol="0">
            <a:normAutofit fontScale="85000" lnSpcReduction="20000"/>
          </a:bodyPr>
          <a:lstStyle/>
          <a:p>
            <a:r>
              <a:rPr lang="en-US" sz="4400" b="1" spc="300" dirty="0">
                <a:solidFill>
                  <a:srgbClr val="482F24"/>
                </a:solidFill>
                <a:latin typeface="Myriad Pro" panose="020B0503030403020204" pitchFamily="34" charset="0"/>
              </a:rPr>
              <a:t>Students will complete a research report on an industry that they are interested in.  They will research other projects that have been done in the same areas.  Students will find a big question that they would like to analyze. They will then create a poster describing the process that they might use to investigate this question.  Additionally the </a:t>
            </a:r>
            <a:r>
              <a:rPr lang="en-US" sz="4400" b="1" spc="300">
                <a:solidFill>
                  <a:srgbClr val="482F24"/>
                </a:solidFill>
                <a:latin typeface="Myriad Pro" panose="020B0503030403020204" pitchFamily="34" charset="0"/>
              </a:rPr>
              <a:t>class could </a:t>
            </a:r>
            <a:r>
              <a:rPr lang="en-US" sz="4400" b="1" spc="300" dirty="0">
                <a:solidFill>
                  <a:srgbClr val="482F24"/>
                </a:solidFill>
                <a:latin typeface="Myriad Pro" panose="020B0503030403020204" pitchFamily="34" charset="0"/>
              </a:rPr>
              <a:t>then work together to choose a project to further the investigation with programming/questionnaires/interviews.  Students will collect and analyze results and report their findings.</a:t>
            </a:r>
          </a:p>
        </p:txBody>
      </p:sp>
      <p:sp>
        <p:nvSpPr>
          <p:cNvPr id="27" name="Rectangle 26">
            <a:extLst>
              <a:ext uri="{FF2B5EF4-FFF2-40B4-BE49-F238E27FC236}">
                <a16:creationId xmlns:a16="http://schemas.microsoft.com/office/drawing/2014/main" id="{D6B3BEFF-0353-054E-9301-FB09F18FDB2B}"/>
              </a:ext>
            </a:extLst>
          </p:cNvPr>
          <p:cNvSpPr/>
          <p:nvPr/>
        </p:nvSpPr>
        <p:spPr>
          <a:xfrm>
            <a:off x="835867" y="22454878"/>
            <a:ext cx="18980054" cy="5781041"/>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D9C3B26-4932-4047-BF0A-B721EB604554}"/>
              </a:ext>
            </a:extLst>
          </p:cNvPr>
          <p:cNvSpPr/>
          <p:nvPr/>
        </p:nvSpPr>
        <p:spPr>
          <a:xfrm>
            <a:off x="1252726" y="22817949"/>
            <a:ext cx="18980054" cy="5781041"/>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1D0785DE-7D73-6E45-A93A-925086A88B0D}"/>
              </a:ext>
            </a:extLst>
          </p:cNvPr>
          <p:cNvSpPr txBox="1"/>
          <p:nvPr/>
        </p:nvSpPr>
        <p:spPr>
          <a:xfrm>
            <a:off x="1650328" y="22548419"/>
            <a:ext cx="15958723"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Connections </a:t>
            </a:r>
            <a:endParaRPr lang="en-US" sz="1400" b="1" spc="300" dirty="0">
              <a:solidFill>
                <a:srgbClr val="482F24"/>
              </a:solidFill>
              <a:latin typeface="Myriad Pro" panose="020B0503030403020204" pitchFamily="34" charset="0"/>
            </a:endParaRPr>
          </a:p>
        </p:txBody>
      </p:sp>
      <p:sp>
        <p:nvSpPr>
          <p:cNvPr id="30" name="TextBox 29">
            <a:extLst>
              <a:ext uri="{FF2B5EF4-FFF2-40B4-BE49-F238E27FC236}">
                <a16:creationId xmlns:a16="http://schemas.microsoft.com/office/drawing/2014/main" id="{2F331E62-7B10-4840-AA57-C79D67DC57C0}"/>
              </a:ext>
            </a:extLst>
          </p:cNvPr>
          <p:cNvSpPr txBox="1"/>
          <p:nvPr/>
        </p:nvSpPr>
        <p:spPr>
          <a:xfrm>
            <a:off x="2276065" y="23611981"/>
            <a:ext cx="17045037" cy="4218542"/>
          </a:xfrm>
          <a:prstGeom prst="rect">
            <a:avLst/>
          </a:prstGeom>
          <a:solidFill>
            <a:schemeClr val="bg1">
              <a:alpha val="20045"/>
            </a:schemeClr>
          </a:solidFill>
        </p:spPr>
        <p:txBody>
          <a:bodyPr wrap="square" rtlCol="0">
            <a:normAutofit fontScale="85000" lnSpcReduction="10000"/>
          </a:bodyPr>
          <a:lstStyle/>
          <a:p>
            <a:r>
              <a:rPr lang="en-US" sz="4400" b="1" spc="300" dirty="0">
                <a:solidFill>
                  <a:srgbClr val="482F24"/>
                </a:solidFill>
                <a:latin typeface="Myriad Pro" panose="020B0503030403020204" pitchFamily="34" charset="0"/>
              </a:rPr>
              <a:t>Every area of academic and applied science requires professional research and development scientists, from pharmaceuticals and physics to defense engineering and biotechnology. These clever people conduct innovative research studies, develop their knowledge and understanding of scientific principles and then develop new-fangled products, ground-breaking processes and other amazing things that will change the world forever. </a:t>
            </a:r>
            <a:r>
              <a:rPr lang="en-US" sz="4400" b="0" i="0" dirty="0">
                <a:solidFill>
                  <a:srgbClr val="262626"/>
                </a:solidFill>
                <a:effectLst/>
                <a:latin typeface="Open Sans" panose="020B0606030504020204" pitchFamily="34" charset="0"/>
                <a:hlinkClick r:id="rId2"/>
              </a:rPr>
              <a:t>https://www.allaboutcareers.com/career-path/research-development/</a:t>
            </a:r>
            <a:r>
              <a:rPr lang="en-US" sz="4400" b="0" i="0" dirty="0">
                <a:solidFill>
                  <a:srgbClr val="262626"/>
                </a:solidFill>
                <a:effectLst/>
                <a:latin typeface="Open Sans" panose="020B0606030504020204" pitchFamily="34" charset="0"/>
              </a:rPr>
              <a:t> </a:t>
            </a:r>
            <a:endParaRPr lang="en-US" sz="4400" b="1" spc="300" dirty="0">
              <a:solidFill>
                <a:srgbClr val="482F24"/>
              </a:solidFill>
              <a:latin typeface="Myriad Pro" panose="020B0503030403020204" pitchFamily="34" charset="0"/>
            </a:endParaRPr>
          </a:p>
        </p:txBody>
      </p:sp>
      <p:sp>
        <p:nvSpPr>
          <p:cNvPr id="31" name="Rectangle 30">
            <a:extLst>
              <a:ext uri="{FF2B5EF4-FFF2-40B4-BE49-F238E27FC236}">
                <a16:creationId xmlns:a16="http://schemas.microsoft.com/office/drawing/2014/main" id="{A9C6EE0C-27ED-C74F-A21E-9C1F981FA0EF}"/>
              </a:ext>
            </a:extLst>
          </p:cNvPr>
          <p:cNvSpPr/>
          <p:nvPr/>
        </p:nvSpPr>
        <p:spPr>
          <a:xfrm>
            <a:off x="21945600" y="9857352"/>
            <a:ext cx="20760952" cy="6791338"/>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E4D27FAB-A94A-584D-98DC-8141B7F8C9E0}"/>
              </a:ext>
            </a:extLst>
          </p:cNvPr>
          <p:cNvSpPr/>
          <p:nvPr/>
        </p:nvSpPr>
        <p:spPr>
          <a:xfrm>
            <a:off x="22362459" y="10220423"/>
            <a:ext cx="20760952" cy="6791338"/>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0024564-669D-ED47-9C6A-AEE1E2A2216B}"/>
              </a:ext>
            </a:extLst>
          </p:cNvPr>
          <p:cNvSpPr txBox="1"/>
          <p:nvPr/>
        </p:nvSpPr>
        <p:spPr>
          <a:xfrm>
            <a:off x="23206846" y="9983454"/>
            <a:ext cx="17456130"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Educational Product Description</a:t>
            </a:r>
            <a:endParaRPr lang="en-US" sz="1400" b="1" spc="300" dirty="0">
              <a:solidFill>
                <a:srgbClr val="482F24"/>
              </a:solidFill>
              <a:latin typeface="Myriad Pro" panose="020B0503030403020204" pitchFamily="34" charset="0"/>
            </a:endParaRPr>
          </a:p>
        </p:txBody>
      </p:sp>
      <p:sp>
        <p:nvSpPr>
          <p:cNvPr id="34" name="TextBox 33">
            <a:extLst>
              <a:ext uri="{FF2B5EF4-FFF2-40B4-BE49-F238E27FC236}">
                <a16:creationId xmlns:a16="http://schemas.microsoft.com/office/drawing/2014/main" id="{4D7431FF-5F98-6842-BD93-60A98C7C9529}"/>
              </a:ext>
            </a:extLst>
          </p:cNvPr>
          <p:cNvSpPr txBox="1"/>
          <p:nvPr/>
        </p:nvSpPr>
        <p:spPr>
          <a:xfrm>
            <a:off x="23634513" y="10919259"/>
            <a:ext cx="18644372" cy="5815699"/>
          </a:xfrm>
          <a:prstGeom prst="rect">
            <a:avLst/>
          </a:prstGeom>
          <a:solidFill>
            <a:schemeClr val="bg1">
              <a:alpha val="20045"/>
            </a:schemeClr>
          </a:solidFill>
        </p:spPr>
        <p:txBody>
          <a:bodyPr wrap="square" rtlCol="0">
            <a:normAutofit/>
          </a:bodyPr>
          <a:lstStyle/>
          <a:p>
            <a:pPr marL="571500" indent="-571500">
              <a:buFont typeface="Arial" panose="020B0604020202020204" pitchFamily="34" charset="0"/>
              <a:buChar char="•"/>
            </a:pPr>
            <a:r>
              <a:rPr lang="en-US" sz="4400" b="1" spc="300" dirty="0">
                <a:solidFill>
                  <a:srgbClr val="482F24"/>
                </a:solidFill>
                <a:latin typeface="Myriad Pro" panose="020B0503030403020204" pitchFamily="34" charset="0"/>
              </a:rPr>
              <a:t>Students will be given time to come up with a question in an area that they are interested in.</a:t>
            </a:r>
          </a:p>
          <a:p>
            <a:pPr marL="571500" indent="-571500">
              <a:buFont typeface="Arial" panose="020B0604020202020204" pitchFamily="34" charset="0"/>
              <a:buChar char="•"/>
            </a:pPr>
            <a:r>
              <a:rPr lang="en-US" sz="4400" b="1" spc="300" dirty="0">
                <a:solidFill>
                  <a:srgbClr val="482F24"/>
                </a:solidFill>
                <a:latin typeface="Myriad Pro" panose="020B0503030403020204" pitchFamily="34" charset="0"/>
              </a:rPr>
              <a:t>Students will research other papers or projects that have studied similar questions.</a:t>
            </a:r>
          </a:p>
          <a:p>
            <a:pPr marL="571500" indent="-571500">
              <a:buFont typeface="Arial" panose="020B0604020202020204" pitchFamily="34" charset="0"/>
              <a:buChar char="•"/>
            </a:pPr>
            <a:r>
              <a:rPr lang="en-US" sz="4400" b="1" spc="300" dirty="0">
                <a:solidFill>
                  <a:srgbClr val="482F24"/>
                </a:solidFill>
                <a:latin typeface="Myriad Pro" panose="020B0503030403020204" pitchFamily="34" charset="0"/>
              </a:rPr>
              <a:t>Students will create a program/questionnaire to collect results for.</a:t>
            </a:r>
          </a:p>
          <a:p>
            <a:pPr marL="571500" indent="-571500">
              <a:buFont typeface="Arial" panose="020B0604020202020204" pitchFamily="34" charset="0"/>
              <a:buChar char="•"/>
            </a:pPr>
            <a:r>
              <a:rPr lang="en-US" sz="4400" b="1" spc="300" dirty="0">
                <a:solidFill>
                  <a:srgbClr val="482F24"/>
                </a:solidFill>
                <a:latin typeface="Myriad Pro" panose="020B0503030403020204" pitchFamily="34" charset="0"/>
              </a:rPr>
              <a:t>Students will collect/analyze results.</a:t>
            </a:r>
          </a:p>
          <a:p>
            <a:pPr marL="571500" indent="-571500">
              <a:buFont typeface="Arial" panose="020B0604020202020204" pitchFamily="34" charset="0"/>
              <a:buChar char="•"/>
            </a:pPr>
            <a:r>
              <a:rPr lang="en-US" sz="4400" b="1" spc="300" dirty="0">
                <a:solidFill>
                  <a:srgbClr val="482F24"/>
                </a:solidFill>
                <a:latin typeface="Myriad Pro" panose="020B0503030403020204" pitchFamily="34" charset="0"/>
              </a:rPr>
              <a:t>Students will report results.</a:t>
            </a:r>
          </a:p>
          <a:p>
            <a:endParaRPr lang="en-US" sz="4400" b="1" spc="300" dirty="0">
              <a:solidFill>
                <a:srgbClr val="482F24"/>
              </a:solidFill>
              <a:latin typeface="Myriad Pro" panose="020B0503030403020204" pitchFamily="34" charset="0"/>
            </a:endParaRPr>
          </a:p>
        </p:txBody>
      </p:sp>
      <p:sp>
        <p:nvSpPr>
          <p:cNvPr id="35" name="Rectangle 34">
            <a:extLst>
              <a:ext uri="{FF2B5EF4-FFF2-40B4-BE49-F238E27FC236}">
                <a16:creationId xmlns:a16="http://schemas.microsoft.com/office/drawing/2014/main" id="{E142A5C0-0004-8840-AD07-57CBE90EC533}"/>
              </a:ext>
            </a:extLst>
          </p:cNvPr>
          <p:cNvSpPr/>
          <p:nvPr/>
        </p:nvSpPr>
        <p:spPr>
          <a:xfrm>
            <a:off x="21775344" y="17412305"/>
            <a:ext cx="20760952" cy="3854420"/>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4A00874D-315E-4148-868A-81D0DD09096D}"/>
              </a:ext>
            </a:extLst>
          </p:cNvPr>
          <p:cNvSpPr/>
          <p:nvPr/>
        </p:nvSpPr>
        <p:spPr>
          <a:xfrm>
            <a:off x="22192203" y="17775376"/>
            <a:ext cx="20760952" cy="3854420"/>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BE449A21-CEC2-A54F-A037-F5466AE012B2}"/>
              </a:ext>
            </a:extLst>
          </p:cNvPr>
          <p:cNvSpPr txBox="1"/>
          <p:nvPr/>
        </p:nvSpPr>
        <p:spPr>
          <a:xfrm>
            <a:off x="22945382" y="17555427"/>
            <a:ext cx="17456130"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Background Knowledge/Modifications</a:t>
            </a:r>
            <a:endParaRPr lang="en-US" sz="1400" b="1" spc="300" dirty="0">
              <a:solidFill>
                <a:srgbClr val="482F24"/>
              </a:solidFill>
              <a:latin typeface="Myriad Pro" panose="020B0503030403020204" pitchFamily="34" charset="0"/>
            </a:endParaRPr>
          </a:p>
        </p:txBody>
      </p:sp>
      <p:sp>
        <p:nvSpPr>
          <p:cNvPr id="38" name="TextBox 37">
            <a:extLst>
              <a:ext uri="{FF2B5EF4-FFF2-40B4-BE49-F238E27FC236}">
                <a16:creationId xmlns:a16="http://schemas.microsoft.com/office/drawing/2014/main" id="{F2AEC73D-1059-004F-8C38-F962402371EF}"/>
              </a:ext>
            </a:extLst>
          </p:cNvPr>
          <p:cNvSpPr txBox="1"/>
          <p:nvPr/>
        </p:nvSpPr>
        <p:spPr>
          <a:xfrm>
            <a:off x="23002006" y="18859224"/>
            <a:ext cx="18644372" cy="2165033"/>
          </a:xfrm>
          <a:prstGeom prst="rect">
            <a:avLst/>
          </a:prstGeom>
          <a:solidFill>
            <a:schemeClr val="bg1">
              <a:alpha val="20045"/>
            </a:schemeClr>
          </a:solidFill>
        </p:spPr>
        <p:txBody>
          <a:bodyPr wrap="square" rtlCol="0">
            <a:normAutofit/>
          </a:bodyPr>
          <a:lstStyle/>
          <a:p>
            <a:r>
              <a:rPr lang="en-US" sz="4400" b="1" spc="300" dirty="0">
                <a:solidFill>
                  <a:srgbClr val="482F24"/>
                </a:solidFill>
                <a:latin typeface="Myriad Pro" panose="020B0503030403020204" pitchFamily="34" charset="0"/>
              </a:rPr>
              <a:t>Problem solving maps</a:t>
            </a:r>
          </a:p>
          <a:p>
            <a:r>
              <a:rPr lang="en-US" sz="4400" b="1" spc="300" dirty="0">
                <a:solidFill>
                  <a:srgbClr val="482F24"/>
                </a:solidFill>
                <a:latin typeface="Myriad Pro" panose="020B0503030403020204" pitchFamily="34" charset="0"/>
              </a:rPr>
              <a:t>Ways to research scientific papers</a:t>
            </a:r>
          </a:p>
          <a:p>
            <a:r>
              <a:rPr lang="en-US" sz="4400" b="1" spc="300" dirty="0">
                <a:solidFill>
                  <a:srgbClr val="482F24"/>
                </a:solidFill>
                <a:latin typeface="Myriad Pro" panose="020B0503030403020204" pitchFamily="34" charset="0"/>
              </a:rPr>
              <a:t>Creating Google Doc Forms</a:t>
            </a:r>
          </a:p>
          <a:p>
            <a:endParaRPr lang="en-US" sz="4400" b="1" spc="300" dirty="0">
              <a:solidFill>
                <a:srgbClr val="482F24"/>
              </a:solidFill>
              <a:latin typeface="Myriad Pro" panose="020B0503030403020204" pitchFamily="34" charset="0"/>
            </a:endParaRPr>
          </a:p>
        </p:txBody>
      </p:sp>
      <p:sp>
        <p:nvSpPr>
          <p:cNvPr id="39" name="Rectangle 38">
            <a:extLst>
              <a:ext uri="{FF2B5EF4-FFF2-40B4-BE49-F238E27FC236}">
                <a16:creationId xmlns:a16="http://schemas.microsoft.com/office/drawing/2014/main" id="{9B8A30BA-92E7-8445-AE01-E62F73C0E73D}"/>
              </a:ext>
            </a:extLst>
          </p:cNvPr>
          <p:cNvSpPr/>
          <p:nvPr/>
        </p:nvSpPr>
        <p:spPr>
          <a:xfrm>
            <a:off x="21818386" y="26281761"/>
            <a:ext cx="20760952" cy="2609846"/>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CDDF501D-38F8-164B-B8C3-C67053B4F408}"/>
              </a:ext>
            </a:extLst>
          </p:cNvPr>
          <p:cNvSpPr/>
          <p:nvPr/>
        </p:nvSpPr>
        <p:spPr>
          <a:xfrm>
            <a:off x="22235245" y="26644832"/>
            <a:ext cx="20760952" cy="2609846"/>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21DA8D01-19E5-E842-8758-A0D0083E29EE}"/>
              </a:ext>
            </a:extLst>
          </p:cNvPr>
          <p:cNvSpPr txBox="1"/>
          <p:nvPr/>
        </p:nvSpPr>
        <p:spPr>
          <a:xfrm>
            <a:off x="22817810" y="26235722"/>
            <a:ext cx="17043764"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References</a:t>
            </a:r>
            <a:endParaRPr lang="en-US" sz="1400" b="1" spc="300" dirty="0">
              <a:solidFill>
                <a:srgbClr val="482F24"/>
              </a:solidFill>
              <a:latin typeface="Myriad Pro" panose="020B0503030403020204" pitchFamily="34" charset="0"/>
            </a:endParaRPr>
          </a:p>
        </p:txBody>
      </p:sp>
      <p:sp>
        <p:nvSpPr>
          <p:cNvPr id="42" name="TextBox 41">
            <a:extLst>
              <a:ext uri="{FF2B5EF4-FFF2-40B4-BE49-F238E27FC236}">
                <a16:creationId xmlns:a16="http://schemas.microsoft.com/office/drawing/2014/main" id="{7B8361F3-2667-1146-BEBB-919B2D151A81}"/>
              </a:ext>
            </a:extLst>
          </p:cNvPr>
          <p:cNvSpPr txBox="1"/>
          <p:nvPr/>
        </p:nvSpPr>
        <p:spPr>
          <a:xfrm>
            <a:off x="23206846" y="27139145"/>
            <a:ext cx="18644372" cy="1904457"/>
          </a:xfrm>
          <a:prstGeom prst="rect">
            <a:avLst/>
          </a:prstGeom>
          <a:solidFill>
            <a:schemeClr val="bg1">
              <a:alpha val="20045"/>
            </a:schemeClr>
          </a:solidFill>
        </p:spPr>
        <p:txBody>
          <a:bodyPr wrap="square" rtlCol="0">
            <a:normAutofit/>
          </a:bodyPr>
          <a:lstStyle/>
          <a:p>
            <a:r>
              <a:rPr lang="en-US" sz="4400" b="1" spc="300" dirty="0">
                <a:solidFill>
                  <a:srgbClr val="482F24"/>
                </a:solidFill>
                <a:latin typeface="Myriad Pro" panose="020B0503030403020204" pitchFamily="34" charset="0"/>
              </a:rPr>
              <a:t>https://docs.google.com/document/d/1FPzm_kT7QONUy-jMNz1_WxFLHSClUSvICnl_3NZ2mwM/edit?usp=sharing.</a:t>
            </a:r>
          </a:p>
        </p:txBody>
      </p:sp>
      <p:sp>
        <p:nvSpPr>
          <p:cNvPr id="43" name="Rectangle 42">
            <a:extLst>
              <a:ext uri="{FF2B5EF4-FFF2-40B4-BE49-F238E27FC236}">
                <a16:creationId xmlns:a16="http://schemas.microsoft.com/office/drawing/2014/main" id="{81377826-F993-984F-B246-AE06EA0A83C2}"/>
              </a:ext>
            </a:extLst>
          </p:cNvPr>
          <p:cNvSpPr/>
          <p:nvPr/>
        </p:nvSpPr>
        <p:spPr>
          <a:xfrm>
            <a:off x="21988585" y="30047868"/>
            <a:ext cx="20760952" cy="2551567"/>
          </a:xfrm>
          <a:prstGeom prst="rect">
            <a:avLst/>
          </a:prstGeom>
          <a:solidFill>
            <a:srgbClr val="945200">
              <a:alpha val="6078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2C4DF1F1-7DCE-5A4D-B835-DA2D342C07F6}"/>
              </a:ext>
            </a:extLst>
          </p:cNvPr>
          <p:cNvSpPr/>
          <p:nvPr/>
        </p:nvSpPr>
        <p:spPr>
          <a:xfrm>
            <a:off x="22405444" y="30244685"/>
            <a:ext cx="20760952" cy="2551567"/>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E9C947E3-5E9A-7948-9BD5-91D7018D98E7}"/>
              </a:ext>
            </a:extLst>
          </p:cNvPr>
          <p:cNvSpPr txBox="1"/>
          <p:nvPr/>
        </p:nvSpPr>
        <p:spPr>
          <a:xfrm>
            <a:off x="22817810" y="29948309"/>
            <a:ext cx="17456130"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Acknowledgements</a:t>
            </a:r>
            <a:endParaRPr lang="en-US" sz="1400" b="1" spc="300" dirty="0">
              <a:solidFill>
                <a:srgbClr val="482F24"/>
              </a:solidFill>
              <a:latin typeface="Myriad Pro" panose="020B0503030403020204" pitchFamily="34" charset="0"/>
            </a:endParaRPr>
          </a:p>
        </p:txBody>
      </p:sp>
      <p:sp>
        <p:nvSpPr>
          <p:cNvPr id="46" name="TextBox 45">
            <a:extLst>
              <a:ext uri="{FF2B5EF4-FFF2-40B4-BE49-F238E27FC236}">
                <a16:creationId xmlns:a16="http://schemas.microsoft.com/office/drawing/2014/main" id="{95E457F0-104D-004D-8873-B99389B802E4}"/>
              </a:ext>
            </a:extLst>
          </p:cNvPr>
          <p:cNvSpPr txBox="1"/>
          <p:nvPr/>
        </p:nvSpPr>
        <p:spPr>
          <a:xfrm>
            <a:off x="22817810" y="31056305"/>
            <a:ext cx="19484986" cy="1478190"/>
          </a:xfrm>
          <a:prstGeom prst="rect">
            <a:avLst/>
          </a:prstGeom>
          <a:solidFill>
            <a:schemeClr val="bg1">
              <a:alpha val="20045"/>
            </a:schemeClr>
          </a:solidFill>
        </p:spPr>
        <p:txBody>
          <a:bodyPr wrap="square" rtlCol="0">
            <a:normAutofit fontScale="77500" lnSpcReduction="20000"/>
          </a:bodyPr>
          <a:lstStyle/>
          <a:p>
            <a:r>
              <a:rPr lang="en-US" sz="2800" b="1" spc="300" dirty="0">
                <a:solidFill>
                  <a:srgbClr val="482F24"/>
                </a:solidFill>
                <a:latin typeface="Myriad Pro" panose="020B0503030403020204" pitchFamily="34" charset="0"/>
              </a:rPr>
              <a:t>List people that made this possible AND include the following statement</a:t>
            </a:r>
          </a:p>
          <a:p>
            <a:r>
              <a:rPr lang="en-US" sz="2800" b="1" spc="300" dirty="0">
                <a:solidFill>
                  <a:srgbClr val="482F24"/>
                </a:solidFill>
                <a:latin typeface="Myriad Pro" panose="020B0503030403020204" pitchFamily="34" charset="0"/>
              </a:rPr>
              <a:t>This material is based upon work supported by the National Science Foundation under CNS Grant #2055621 "RET Site: </a:t>
            </a:r>
            <a:r>
              <a:rPr lang="en-US" sz="2800" b="1" spc="300" dirty="0" err="1">
                <a:solidFill>
                  <a:srgbClr val="482F24"/>
                </a:solidFill>
                <a:latin typeface="Myriad Pro" panose="020B0503030403020204" pitchFamily="34" charset="0"/>
              </a:rPr>
              <a:t>WySTACK</a:t>
            </a:r>
            <a:r>
              <a:rPr lang="en-US" sz="2800" b="1" spc="300" dirty="0">
                <a:solidFill>
                  <a:srgbClr val="482F24"/>
                </a:solidFill>
                <a:latin typeface="Myriad Pro" panose="020B0503030403020204" pitchFamily="34" charset="0"/>
              </a:rPr>
              <a:t> - Supporting Teachers And Computing Knowledge” Any opinions, findings, and conclusions or recommendations expressed in this material are those of the author(s) and do not necessarily reflect the views of the National Science Foundation.</a:t>
            </a:r>
          </a:p>
          <a:p>
            <a:endParaRPr lang="en-US" sz="2800" b="1" spc="300" dirty="0">
              <a:solidFill>
                <a:srgbClr val="482F24"/>
              </a:solidFill>
              <a:latin typeface="Myriad Pro" panose="020B0503030403020204" pitchFamily="34" charset="0"/>
            </a:endParaRPr>
          </a:p>
        </p:txBody>
      </p:sp>
      <p:pic>
        <p:nvPicPr>
          <p:cNvPr id="1026" name="Picture 2" descr="National Science Foundation Logo">
            <a:extLst>
              <a:ext uri="{FF2B5EF4-FFF2-40B4-BE49-F238E27FC236}">
                <a16:creationId xmlns:a16="http://schemas.microsoft.com/office/drawing/2014/main" id="{8B300148-B309-2840-92F6-17D3965647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55918" y="634185"/>
            <a:ext cx="4016406" cy="4034662"/>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52" descr="Text&#10;&#10;Description automatically generated">
            <a:extLst>
              <a:ext uri="{FF2B5EF4-FFF2-40B4-BE49-F238E27FC236}">
                <a16:creationId xmlns:a16="http://schemas.microsoft.com/office/drawing/2014/main" id="{B94F5362-3931-0A40-B7DD-DACC1E52D2F6}"/>
              </a:ext>
            </a:extLst>
          </p:cNvPr>
          <p:cNvPicPr>
            <a:picLocks noChangeAspect="1"/>
          </p:cNvPicPr>
          <p:nvPr/>
        </p:nvPicPr>
        <p:blipFill>
          <a:blip r:embed="rId4"/>
          <a:stretch>
            <a:fillRect/>
          </a:stretch>
        </p:blipFill>
        <p:spPr>
          <a:xfrm>
            <a:off x="510624" y="1010764"/>
            <a:ext cx="5379549" cy="4034662"/>
          </a:xfrm>
          <a:prstGeom prst="rect">
            <a:avLst/>
          </a:prstGeom>
        </p:spPr>
      </p:pic>
      <p:sp>
        <p:nvSpPr>
          <p:cNvPr id="48" name="Rectangle 47">
            <a:extLst>
              <a:ext uri="{FF2B5EF4-FFF2-40B4-BE49-F238E27FC236}">
                <a16:creationId xmlns:a16="http://schemas.microsoft.com/office/drawing/2014/main" id="{5CA11F08-6DC4-194F-9682-06872EFF658F}"/>
              </a:ext>
            </a:extLst>
          </p:cNvPr>
          <p:cNvSpPr/>
          <p:nvPr/>
        </p:nvSpPr>
        <p:spPr>
          <a:xfrm>
            <a:off x="21818386" y="21842111"/>
            <a:ext cx="20760952" cy="3854420"/>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0C0EA231-0F58-4F41-9E4B-E9A5A76A1A87}"/>
              </a:ext>
            </a:extLst>
          </p:cNvPr>
          <p:cNvSpPr/>
          <p:nvPr/>
        </p:nvSpPr>
        <p:spPr>
          <a:xfrm>
            <a:off x="22235245" y="22205182"/>
            <a:ext cx="20760952" cy="3854420"/>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4CDFCDA1-DE8D-C242-AB03-10E9908F7E41}"/>
              </a:ext>
            </a:extLst>
          </p:cNvPr>
          <p:cNvSpPr txBox="1"/>
          <p:nvPr/>
        </p:nvSpPr>
        <p:spPr>
          <a:xfrm>
            <a:off x="22945382" y="22169490"/>
            <a:ext cx="17456130"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Assessment</a:t>
            </a:r>
            <a:endParaRPr lang="en-US" sz="1400" b="1" spc="300" dirty="0">
              <a:solidFill>
                <a:srgbClr val="482F24"/>
              </a:solidFill>
              <a:latin typeface="Myriad Pro" panose="020B0503030403020204" pitchFamily="34" charset="0"/>
            </a:endParaRPr>
          </a:p>
        </p:txBody>
      </p:sp>
      <p:sp>
        <p:nvSpPr>
          <p:cNvPr id="51" name="TextBox 50">
            <a:extLst>
              <a:ext uri="{FF2B5EF4-FFF2-40B4-BE49-F238E27FC236}">
                <a16:creationId xmlns:a16="http://schemas.microsoft.com/office/drawing/2014/main" id="{6CA960B2-D498-1B42-AD87-5E48ACD8FFAB}"/>
              </a:ext>
            </a:extLst>
          </p:cNvPr>
          <p:cNvSpPr txBox="1"/>
          <p:nvPr/>
        </p:nvSpPr>
        <p:spPr>
          <a:xfrm>
            <a:off x="23463734" y="23298874"/>
            <a:ext cx="18644372" cy="2165033"/>
          </a:xfrm>
          <a:prstGeom prst="rect">
            <a:avLst/>
          </a:prstGeom>
          <a:solidFill>
            <a:schemeClr val="bg1">
              <a:alpha val="20045"/>
            </a:schemeClr>
          </a:solidFill>
        </p:spPr>
        <p:txBody>
          <a:bodyPr wrap="square" rtlCol="0">
            <a:normAutofit/>
          </a:bodyPr>
          <a:lstStyle/>
          <a:p>
            <a:r>
              <a:rPr lang="en-US" sz="4400" b="1" spc="300" dirty="0">
                <a:solidFill>
                  <a:srgbClr val="482F24"/>
                </a:solidFill>
                <a:latin typeface="Myriad Pro" panose="020B0503030403020204" pitchFamily="34" charset="0"/>
              </a:rPr>
              <a:t>Formative assessment individual poster and collaborative work.</a:t>
            </a:r>
          </a:p>
          <a:p>
            <a:r>
              <a:rPr lang="en-US" sz="4400" b="1" spc="300" dirty="0">
                <a:solidFill>
                  <a:srgbClr val="482F24"/>
                </a:solidFill>
                <a:latin typeface="Myriad Pro" panose="020B0503030403020204" pitchFamily="34" charset="0"/>
              </a:rPr>
              <a:t>Summative assessment would be the final report.</a:t>
            </a:r>
          </a:p>
        </p:txBody>
      </p:sp>
      <p:pic>
        <p:nvPicPr>
          <p:cNvPr id="52" name="Picture 51">
            <a:extLst>
              <a:ext uri="{FF2B5EF4-FFF2-40B4-BE49-F238E27FC236}">
                <a16:creationId xmlns:a16="http://schemas.microsoft.com/office/drawing/2014/main" id="{C748632E-1802-594F-AF16-DD7EA3F36ED3}"/>
              </a:ext>
            </a:extLst>
          </p:cNvPr>
          <p:cNvPicPr>
            <a:picLocks noChangeAspect="1"/>
          </p:cNvPicPr>
          <p:nvPr/>
        </p:nvPicPr>
        <p:blipFill>
          <a:blip r:embed="rId5"/>
          <a:stretch>
            <a:fillRect/>
          </a:stretch>
        </p:blipFill>
        <p:spPr>
          <a:xfrm>
            <a:off x="2334627" y="30278172"/>
            <a:ext cx="16659324" cy="1859768"/>
          </a:xfrm>
          <a:prstGeom prst="rect">
            <a:avLst/>
          </a:prstGeom>
        </p:spPr>
      </p:pic>
    </p:spTree>
    <p:extLst>
      <p:ext uri="{BB962C8B-B14F-4D97-AF65-F5344CB8AC3E}">
        <p14:creationId xmlns:p14="http://schemas.microsoft.com/office/powerpoint/2010/main" val="25503590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8944</TotalTime>
  <Words>467</Words>
  <Application>Microsoft Office PowerPoint</Application>
  <PresentationFormat>Custom</PresentationFormat>
  <Paragraphs>34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Myriad Pro</vt:lpstr>
      <vt:lpstr>Open Sans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Borowczak</dc:creator>
  <cp:lastModifiedBy>Skye Mader</cp:lastModifiedBy>
  <cp:revision>12</cp:revision>
  <dcterms:created xsi:type="dcterms:W3CDTF">2021-06-22T20:51:51Z</dcterms:created>
  <dcterms:modified xsi:type="dcterms:W3CDTF">2022-04-07T22:52:29Z</dcterms:modified>
</cp:coreProperties>
</file>