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5143500" cx="9144000"/>
  <p:notesSz cx="6858000" cy="9144000"/>
  <p:embeddedFontLst>
    <p:embeddedFont>
      <p:font typeface="Raleway"/>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Raleway-bold.fntdata"/><Relationship Id="rId21" Type="http://schemas.openxmlformats.org/officeDocument/2006/relationships/slide" Target="slides/slide16.xml"/><Relationship Id="rId65" Type="http://schemas.openxmlformats.org/officeDocument/2006/relationships/font" Target="fonts/Raleway-regular.fntdata"/><Relationship Id="rId24" Type="http://schemas.openxmlformats.org/officeDocument/2006/relationships/slide" Target="slides/slide19.xml"/><Relationship Id="rId68" Type="http://schemas.openxmlformats.org/officeDocument/2006/relationships/font" Target="fonts/Raleway-boldItalic.fntdata"/><Relationship Id="rId23" Type="http://schemas.openxmlformats.org/officeDocument/2006/relationships/slide" Target="slides/slide18.xml"/><Relationship Id="rId67" Type="http://schemas.openxmlformats.org/officeDocument/2006/relationships/font" Target="fonts/Raleway-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e3514ed70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e3514ed70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e3514ed70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e3514ed70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3514ed70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e3514ed70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3514ed70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3514ed70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e3514ed70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e3514ed70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e3514ed700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e3514ed70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e3514ed700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e3514ed70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3514ed700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3514ed700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e3514ed70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e3514ed70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3514ed700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3514ed700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e361f328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e361f328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3514ed70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3514ed70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3514ed700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e3514ed70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e3514ed70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e3514ed70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3514ed70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3514ed700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3514ed700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e3514ed700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e3514ed700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e3514ed700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e3514ed70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e3514ed700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e3514ed700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e3514ed70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3514ed700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3514ed70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e3514ed700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e3514ed700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9914ed13e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9914ed13e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3514ed700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3514ed700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e3514ed70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e3514ed70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e3514ed700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e3514ed700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e3514ed70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e3514ed70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e3514ed70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e3514ed70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3514ed700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e3514ed700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e3514ed70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e3514ed70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e3514ed700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e3514ed700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e3514ed700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e3514ed700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e3514ed700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e3514ed700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9914ed13e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9914ed13e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e3514ed700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e3514ed700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e3514ed700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e3514ed700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e3514ed700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e3514ed700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e3514ed700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e3514ed700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e3514ed700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e3514ed700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e3514ed700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e3514ed700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e3514ed700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e3514ed700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e3514ed700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e3514ed700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e3514ed700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e3514ed700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e3514ed700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e3514ed700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914ed13e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914ed13e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e3514ed700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e3514ed700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e3514ed700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e3514ed700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e3514ed700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e3514ed700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e3514ed700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e3514ed700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e3514ed700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e3514ed700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e3514ed700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e3514ed700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e3514ed700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e3514ed700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e3514ed700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e3514ed700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e3514ed700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e3514ed700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e3514ed700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e3514ed700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9914ed13e2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9914ed13e2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914ed13e2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9914ed13e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9914ed13e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9914ed13e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e3514ed7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e3514ed7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sites.google.com/sfusd.edu/k-2cs/red/unit-1-unplugged-cs" TargetMode="External"/><Relationship Id="rId4" Type="http://schemas.openxmlformats.org/officeDocument/2006/relationships/image" Target="../media/image57.png"/><Relationship Id="rId11" Type="http://schemas.openxmlformats.org/officeDocument/2006/relationships/slide" Target="/ppt/slides/slide52.xml"/><Relationship Id="rId10" Type="http://schemas.openxmlformats.org/officeDocument/2006/relationships/slide" Target="/ppt/slides/slide43.xml"/><Relationship Id="rId9" Type="http://schemas.openxmlformats.org/officeDocument/2006/relationships/slide" Target="/ppt/slides/slide33.xml"/><Relationship Id="rId5" Type="http://schemas.openxmlformats.org/officeDocument/2006/relationships/image" Target="../media/image7.png"/><Relationship Id="rId6" Type="http://schemas.openxmlformats.org/officeDocument/2006/relationships/slide" Target="/ppt/slides/slide2.xml"/><Relationship Id="rId7" Type="http://schemas.openxmlformats.org/officeDocument/2006/relationships/slide" Target="/ppt/slides/slide9.xml"/><Relationship Id="rId8" Type="http://schemas.openxmlformats.org/officeDocument/2006/relationships/slide" Target="/ppt/slides/slide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9.jpg"/><Relationship Id="rId4" Type="http://schemas.openxmlformats.org/officeDocument/2006/relationships/image" Target="../media/image32.jpg"/><Relationship Id="rId11" Type="http://schemas.openxmlformats.org/officeDocument/2006/relationships/image" Target="../media/image11.png"/><Relationship Id="rId10" Type="http://schemas.openxmlformats.org/officeDocument/2006/relationships/image" Target="../media/image9.png"/><Relationship Id="rId9" Type="http://schemas.openxmlformats.org/officeDocument/2006/relationships/image" Target="../media/image38.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18.png"/><Relationship Id="rId8"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hyperlink" Target="https://www.online-stopwatch.com/random-name-pickers/name-picker-wheel/"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drive.google.com/file/d/1Scyv0m1Przp1HoyrNBAXHiVMRVLGb1bL/view?usp=sharing"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9.jpg"/><Relationship Id="rId4" Type="http://schemas.openxmlformats.org/officeDocument/2006/relationships/image" Target="../media/image13.png"/><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www.youtube.com/watch?v=Dv4-Y0uYn9Y" TargetMode="Externa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hyperlink" Target="https://drive.google.com/file/d/1fBGSj8pWSAgI4U0g4rrqQZg1jJlxe5sX/view?usp=sharing" TargetMode="External"/><Relationship Id="rId5"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hyperlink" Target="http://www.youtube.com/watch?v=zHzJnRSGnTw" TargetMode="Externa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www.youtube.com/watch?v=BKNLYx7QbM4" TargetMode="External"/><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9.jpg"/><Relationship Id="rId4" Type="http://schemas.openxmlformats.org/officeDocument/2006/relationships/image" Target="../media/image85.png"/><Relationship Id="rId5" Type="http://schemas.openxmlformats.org/officeDocument/2006/relationships/image" Target="../media/image52.png"/><Relationship Id="rId6"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drive.google.com/file/d/1ko-SF_B0yX9UTMtbLNKAdIl40rwluEFB/view?usp=sharing" TargetMode="Externa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www.youtube.com/watch?v=wYlPAf8Cecg" TargetMode="Externa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youtube.com/watch?v=BQ9q4U2P3ig" TargetMode="External"/><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9.jpg"/><Relationship Id="rId4" Type="http://schemas.openxmlformats.org/officeDocument/2006/relationships/image" Target="../media/image61.png"/><Relationship Id="rId5" Type="http://schemas.openxmlformats.org/officeDocument/2006/relationships/image" Target="../media/image55.png"/><Relationship Id="rId6"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www.youtube.com/watch?v=cRhGOdqWIIo" TargetMode="External"/><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drive.google.com/file/d/1ItGOzztFs03r134F4e_vVdIz7Nh19emG/view?usp=sharing" TargetMode="External"/><Relationship Id="rId4" Type="http://schemas.openxmlformats.org/officeDocument/2006/relationships/image" Target="../media/image58.png"/><Relationship Id="rId10" Type="http://schemas.openxmlformats.org/officeDocument/2006/relationships/image" Target="../media/image81.png"/><Relationship Id="rId9" Type="http://schemas.openxmlformats.org/officeDocument/2006/relationships/image" Target="../media/image73.png"/><Relationship Id="rId5" Type="http://schemas.openxmlformats.org/officeDocument/2006/relationships/image" Target="../media/image56.png"/><Relationship Id="rId6" Type="http://schemas.openxmlformats.org/officeDocument/2006/relationships/image" Target="../media/image62.png"/><Relationship Id="rId7" Type="http://schemas.openxmlformats.org/officeDocument/2006/relationships/image" Target="../media/image51.png"/><Relationship Id="rId8"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www.youtube.com/watch?v=pBDiWID7YhM" TargetMode="External"/><Relationship Id="rId4" Type="http://schemas.openxmlformats.org/officeDocument/2006/relationships/image" Target="../media/image66.jpg"/><Relationship Id="rId5" Type="http://schemas.openxmlformats.org/officeDocument/2006/relationships/hyperlink" Target="https://www.online-stopwatch.com/random-name-pickers/name-picker-wheel/" TargetMode="External"/><Relationship Id="rId6" Type="http://schemas.openxmlformats.org/officeDocument/2006/relationships/image" Target="../media/image1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s://drive.google.com/file/d/1s58lar7ZdBXDWMkpnCGBQ-jpvkT49faY/view?usp=sharing"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www.youtube.com/watch?v=KhfkYzUwYFk" TargetMode="External"/><Relationship Id="rId4" Type="http://schemas.openxmlformats.org/officeDocument/2006/relationships/image" Target="../media/image8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9.jpg"/><Relationship Id="rId4" Type="http://schemas.openxmlformats.org/officeDocument/2006/relationships/image" Target="../media/image68.png"/><Relationship Id="rId5"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www.youtube.com/watch?v=ch9th5gk-K0" TargetMode="External"/><Relationship Id="rId4" Type="http://schemas.openxmlformats.org/officeDocument/2006/relationships/image" Target="../media/image5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hyperlink" Target="https://drive.google.com/file/d/1moXpdpNKL6BZOAqXwSRd87pWjetSovn0/view?usp=sharing" TargetMode="External"/><Relationship Id="rId4" Type="http://schemas.openxmlformats.org/officeDocument/2006/relationships/image" Target="../media/image74.png"/><Relationship Id="rId11" Type="http://schemas.openxmlformats.org/officeDocument/2006/relationships/image" Target="../media/image76.png"/><Relationship Id="rId10" Type="http://schemas.openxmlformats.org/officeDocument/2006/relationships/image" Target="../media/image82.png"/><Relationship Id="rId9" Type="http://schemas.openxmlformats.org/officeDocument/2006/relationships/image" Target="../media/image83.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0.png"/><Relationship Id="rId8"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s://www.online-stopwatch.com/random-name-pickers/name-picker-wheel/"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youtube.com/watch?v=P2Fc0Aj_u58" TargetMode="Externa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480150" y="572400"/>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800"/>
              <a:t>Kindergarten Computer Scientists</a:t>
            </a:r>
            <a:endParaRPr sz="3800"/>
          </a:p>
        </p:txBody>
      </p:sp>
      <p:sp>
        <p:nvSpPr>
          <p:cNvPr id="59" name="Google Shape;59;p13"/>
          <p:cNvSpPr txBox="1"/>
          <p:nvPr>
            <p:ph idx="1" type="subTitle"/>
          </p:nvPr>
        </p:nvSpPr>
        <p:spPr>
          <a:xfrm>
            <a:off x="480150" y="2071100"/>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Small but mighty problem solvers!</a:t>
            </a:r>
            <a:endParaRPr/>
          </a:p>
        </p:txBody>
      </p:sp>
      <p:sp>
        <p:nvSpPr>
          <p:cNvPr id="60" name="Google Shape;60;p13"/>
          <p:cNvSpPr txBox="1"/>
          <p:nvPr/>
        </p:nvSpPr>
        <p:spPr>
          <a:xfrm>
            <a:off x="0" y="0"/>
            <a:ext cx="2047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Source Sans Pro"/>
                <a:ea typeface="Source Sans Pro"/>
                <a:cs typeface="Source Sans Pro"/>
                <a:sym typeface="Source Sans Pro"/>
              </a:rPr>
              <a:t>Lessons </a:t>
            </a:r>
            <a:r>
              <a:rPr lang="en" sz="1100">
                <a:latin typeface="Source Sans Pro"/>
                <a:ea typeface="Source Sans Pro"/>
                <a:cs typeface="Source Sans Pro"/>
                <a:sym typeface="Source Sans Pro"/>
              </a:rPr>
              <a:t>adapted</a:t>
            </a:r>
            <a:r>
              <a:rPr lang="en" sz="1100">
                <a:latin typeface="Source Sans Pro"/>
                <a:ea typeface="Source Sans Pro"/>
                <a:cs typeface="Source Sans Pro"/>
                <a:sym typeface="Source Sans Pro"/>
              </a:rPr>
              <a:t> from Computer Science for all in San Francisco, </a:t>
            </a:r>
            <a:r>
              <a:rPr lang="en" sz="1100" u="sng">
                <a:solidFill>
                  <a:schemeClr val="hlink"/>
                </a:solidFill>
                <a:latin typeface="Source Sans Pro"/>
                <a:ea typeface="Source Sans Pro"/>
                <a:cs typeface="Source Sans Pro"/>
                <a:sym typeface="Source Sans Pro"/>
                <a:hlinkClick r:id="rId3"/>
              </a:rPr>
              <a:t>CSinSF.org</a:t>
            </a:r>
            <a:endParaRPr sz="1100">
              <a:latin typeface="Source Sans Pro"/>
              <a:ea typeface="Source Sans Pro"/>
              <a:cs typeface="Source Sans Pro"/>
              <a:sym typeface="Source Sans Pro"/>
            </a:endParaRPr>
          </a:p>
        </p:txBody>
      </p:sp>
      <p:pic>
        <p:nvPicPr>
          <p:cNvPr id="61" name="Google Shape;61;p13"/>
          <p:cNvPicPr preferRelativeResize="0"/>
          <p:nvPr/>
        </p:nvPicPr>
        <p:blipFill>
          <a:blip r:embed="rId4">
            <a:alphaModFix/>
          </a:blip>
          <a:stretch>
            <a:fillRect/>
          </a:stretch>
        </p:blipFill>
        <p:spPr>
          <a:xfrm>
            <a:off x="8126825" y="0"/>
            <a:ext cx="1017174" cy="572400"/>
          </a:xfrm>
          <a:prstGeom prst="rect">
            <a:avLst/>
          </a:prstGeom>
          <a:noFill/>
          <a:ln>
            <a:noFill/>
          </a:ln>
        </p:spPr>
      </p:pic>
      <p:pic>
        <p:nvPicPr>
          <p:cNvPr id="62" name="Google Shape;62;p13"/>
          <p:cNvPicPr preferRelativeResize="0"/>
          <p:nvPr/>
        </p:nvPicPr>
        <p:blipFill rotWithShape="1">
          <a:blip r:embed="rId5">
            <a:alphaModFix/>
          </a:blip>
          <a:srcRect b="0" l="18976" r="26852" t="0"/>
          <a:stretch/>
        </p:blipFill>
        <p:spPr>
          <a:xfrm>
            <a:off x="8198975" y="572400"/>
            <a:ext cx="945025" cy="648975"/>
          </a:xfrm>
          <a:prstGeom prst="rect">
            <a:avLst/>
          </a:prstGeom>
          <a:noFill/>
          <a:ln>
            <a:noFill/>
          </a:ln>
        </p:spPr>
      </p:pic>
      <p:sp>
        <p:nvSpPr>
          <p:cNvPr id="63" name="Google Shape;63;p13"/>
          <p:cNvSpPr txBox="1"/>
          <p:nvPr/>
        </p:nvSpPr>
        <p:spPr>
          <a:xfrm>
            <a:off x="6207575" y="0"/>
            <a:ext cx="19914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Source Sans Pro"/>
                <a:ea typeface="Source Sans Pro"/>
                <a:cs typeface="Source Sans Pro"/>
                <a:sym typeface="Source Sans Pro"/>
              </a:rPr>
              <a:t>Algorithms &amp; Programming</a:t>
            </a:r>
            <a:endParaRPr sz="1100">
              <a:latin typeface="Source Sans Pro"/>
              <a:ea typeface="Source Sans Pro"/>
              <a:cs typeface="Source Sans Pro"/>
              <a:sym typeface="Source Sans Pro"/>
            </a:endParaRPr>
          </a:p>
          <a:p>
            <a:pPr indent="0" lvl="0" marL="0" rtl="0" algn="r">
              <a:spcBef>
                <a:spcPts val="0"/>
              </a:spcBef>
              <a:spcAft>
                <a:spcPts val="0"/>
              </a:spcAft>
              <a:buNone/>
            </a:pPr>
            <a:r>
              <a:rPr lang="en" sz="1100">
                <a:latin typeface="Source Sans Pro"/>
                <a:ea typeface="Source Sans Pro"/>
                <a:cs typeface="Source Sans Pro"/>
                <a:sym typeface="Source Sans Pro"/>
              </a:rPr>
              <a:t>Impacts of Computing</a:t>
            </a:r>
            <a:endParaRPr sz="1100">
              <a:latin typeface="Source Sans Pro"/>
              <a:ea typeface="Source Sans Pro"/>
              <a:cs typeface="Source Sans Pro"/>
              <a:sym typeface="Source Sans Pro"/>
            </a:endParaRPr>
          </a:p>
          <a:p>
            <a:pPr indent="0" lvl="0" marL="0" rtl="0" algn="r">
              <a:spcBef>
                <a:spcPts val="0"/>
              </a:spcBef>
              <a:spcAft>
                <a:spcPts val="0"/>
              </a:spcAft>
              <a:buNone/>
            </a:pPr>
            <a:r>
              <a:rPr lang="en" sz="1100">
                <a:latin typeface="Source Sans Pro"/>
                <a:ea typeface="Source Sans Pro"/>
                <a:cs typeface="Source Sans Pro"/>
                <a:sym typeface="Source Sans Pro"/>
              </a:rPr>
              <a:t>2.AP.A.01, 2.AP.C.01, 2.AP.M.01, 2.AP.PD.04, 2.IC.C.01</a:t>
            </a:r>
            <a:endParaRPr sz="1100">
              <a:latin typeface="Source Sans Pro"/>
              <a:ea typeface="Source Sans Pro"/>
              <a:cs typeface="Source Sans Pro"/>
              <a:sym typeface="Source Sans Pro"/>
            </a:endParaRPr>
          </a:p>
        </p:txBody>
      </p:sp>
      <p:sp>
        <p:nvSpPr>
          <p:cNvPr id="64" name="Google Shape;64;p13">
            <a:hlinkClick action="ppaction://hlinksldjump" r:id="rId6"/>
          </p:cNvPr>
          <p:cNvSpPr txBox="1"/>
          <p:nvPr/>
        </p:nvSpPr>
        <p:spPr>
          <a:xfrm>
            <a:off x="185025"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#1</a:t>
            </a:r>
            <a:endParaRPr b="1" sz="4800">
              <a:latin typeface="Source Sans Pro"/>
              <a:ea typeface="Source Sans Pro"/>
              <a:cs typeface="Source Sans Pro"/>
              <a:sym typeface="Source Sans Pro"/>
            </a:endParaRPr>
          </a:p>
        </p:txBody>
      </p:sp>
      <p:sp>
        <p:nvSpPr>
          <p:cNvPr id="65" name="Google Shape;65;p13">
            <a:hlinkClick action="ppaction://hlinksldjump" r:id="rId7"/>
          </p:cNvPr>
          <p:cNvSpPr txBox="1"/>
          <p:nvPr/>
        </p:nvSpPr>
        <p:spPr>
          <a:xfrm>
            <a:off x="1137600"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#2</a:t>
            </a:r>
            <a:endParaRPr b="1" sz="4800">
              <a:latin typeface="Source Sans Pro"/>
              <a:ea typeface="Source Sans Pro"/>
              <a:cs typeface="Source Sans Pro"/>
              <a:sym typeface="Source Sans Pro"/>
            </a:endParaRPr>
          </a:p>
        </p:txBody>
      </p:sp>
      <p:sp>
        <p:nvSpPr>
          <p:cNvPr id="66" name="Google Shape;66;p13">
            <a:hlinkClick action="ppaction://hlinksldjump" r:id="rId8"/>
          </p:cNvPr>
          <p:cNvSpPr txBox="1"/>
          <p:nvPr/>
        </p:nvSpPr>
        <p:spPr>
          <a:xfrm>
            <a:off x="2090175"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#3</a:t>
            </a:r>
            <a:endParaRPr b="1" sz="4800">
              <a:latin typeface="Source Sans Pro"/>
              <a:ea typeface="Source Sans Pro"/>
              <a:cs typeface="Source Sans Pro"/>
              <a:sym typeface="Source Sans Pro"/>
            </a:endParaRPr>
          </a:p>
        </p:txBody>
      </p:sp>
      <p:sp>
        <p:nvSpPr>
          <p:cNvPr id="67" name="Google Shape;67;p13">
            <a:hlinkClick action="ppaction://hlinksldjump" r:id="rId9"/>
          </p:cNvPr>
          <p:cNvSpPr txBox="1"/>
          <p:nvPr/>
        </p:nvSpPr>
        <p:spPr>
          <a:xfrm>
            <a:off x="3000375"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#4</a:t>
            </a:r>
            <a:endParaRPr b="1" sz="4800">
              <a:latin typeface="Source Sans Pro"/>
              <a:ea typeface="Source Sans Pro"/>
              <a:cs typeface="Source Sans Pro"/>
              <a:sym typeface="Source Sans Pro"/>
            </a:endParaRPr>
          </a:p>
        </p:txBody>
      </p:sp>
      <p:sp>
        <p:nvSpPr>
          <p:cNvPr id="68" name="Google Shape;68;p13">
            <a:hlinkClick action="ppaction://hlinksldjump" r:id="rId10"/>
          </p:cNvPr>
          <p:cNvSpPr txBox="1"/>
          <p:nvPr/>
        </p:nvSpPr>
        <p:spPr>
          <a:xfrm>
            <a:off x="3865925"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#5</a:t>
            </a:r>
            <a:endParaRPr b="1" sz="4800">
              <a:latin typeface="Source Sans Pro"/>
              <a:ea typeface="Source Sans Pro"/>
              <a:cs typeface="Source Sans Pro"/>
              <a:sym typeface="Source Sans Pro"/>
            </a:endParaRPr>
          </a:p>
        </p:txBody>
      </p:sp>
      <p:sp>
        <p:nvSpPr>
          <p:cNvPr id="69" name="Google Shape;69;p13">
            <a:hlinkClick action="ppaction://hlinksldjump" r:id="rId11"/>
          </p:cNvPr>
          <p:cNvSpPr txBox="1"/>
          <p:nvPr/>
        </p:nvSpPr>
        <p:spPr>
          <a:xfrm>
            <a:off x="4743600" y="4011200"/>
            <a:ext cx="91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latin typeface="Source Sans Pro"/>
                <a:ea typeface="Source Sans Pro"/>
                <a:cs typeface="Source Sans Pro"/>
                <a:sym typeface="Source Sans Pro"/>
              </a:rPr>
              <a:t>#6</a:t>
            </a:r>
            <a:endParaRPr b="1" sz="4800">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FANCY words...</a:t>
            </a:r>
            <a:endParaRPr/>
          </a:p>
        </p:txBody>
      </p:sp>
      <p:pic>
        <p:nvPicPr>
          <p:cNvPr id="131" name="Google Shape;131;p22"/>
          <p:cNvPicPr preferRelativeResize="0"/>
          <p:nvPr/>
        </p:nvPicPr>
        <p:blipFill>
          <a:blip r:embed="rId3">
            <a:alphaModFix/>
          </a:blip>
          <a:stretch>
            <a:fillRect/>
          </a:stretch>
        </p:blipFill>
        <p:spPr>
          <a:xfrm>
            <a:off x="5215075" y="162900"/>
            <a:ext cx="2549525" cy="1260975"/>
          </a:xfrm>
          <a:prstGeom prst="rect">
            <a:avLst/>
          </a:prstGeom>
          <a:noFill/>
          <a:ln>
            <a:noFill/>
          </a:ln>
        </p:spPr>
      </p:pic>
      <p:pic>
        <p:nvPicPr>
          <p:cNvPr id="132" name="Google Shape;132;p22"/>
          <p:cNvPicPr preferRelativeResize="0"/>
          <p:nvPr/>
        </p:nvPicPr>
        <p:blipFill>
          <a:blip r:embed="rId4">
            <a:alphaModFix/>
          </a:blip>
          <a:stretch>
            <a:fillRect/>
          </a:stretch>
        </p:blipFill>
        <p:spPr>
          <a:xfrm>
            <a:off x="6803475" y="3384500"/>
            <a:ext cx="2097876" cy="1397001"/>
          </a:xfrm>
          <a:prstGeom prst="rect">
            <a:avLst/>
          </a:prstGeom>
          <a:noFill/>
          <a:ln>
            <a:noFill/>
          </a:ln>
        </p:spPr>
      </p:pic>
      <p:pic>
        <p:nvPicPr>
          <p:cNvPr id="133" name="Google Shape;133;p22"/>
          <p:cNvPicPr preferRelativeResize="0"/>
          <p:nvPr/>
        </p:nvPicPr>
        <p:blipFill>
          <a:blip r:embed="rId5">
            <a:alphaModFix/>
          </a:blip>
          <a:stretch>
            <a:fillRect/>
          </a:stretch>
        </p:blipFill>
        <p:spPr>
          <a:xfrm>
            <a:off x="269151" y="1236200"/>
            <a:ext cx="2270124" cy="1504850"/>
          </a:xfrm>
          <a:prstGeom prst="rect">
            <a:avLst/>
          </a:prstGeom>
          <a:noFill/>
          <a:ln>
            <a:noFill/>
          </a:ln>
        </p:spPr>
      </p:pic>
      <p:pic>
        <p:nvPicPr>
          <p:cNvPr id="134" name="Google Shape;134;p22"/>
          <p:cNvPicPr preferRelativeResize="0"/>
          <p:nvPr/>
        </p:nvPicPr>
        <p:blipFill rotWithShape="1">
          <a:blip r:embed="rId6">
            <a:alphaModFix/>
          </a:blip>
          <a:srcRect b="0" l="0" r="0" t="0"/>
          <a:stretch/>
        </p:blipFill>
        <p:spPr>
          <a:xfrm>
            <a:off x="311700" y="3126475"/>
            <a:ext cx="2227575" cy="1484446"/>
          </a:xfrm>
          <a:prstGeom prst="rect">
            <a:avLst/>
          </a:prstGeom>
          <a:noFill/>
          <a:ln>
            <a:noFill/>
          </a:ln>
        </p:spPr>
      </p:pic>
      <p:sp>
        <p:nvSpPr>
          <p:cNvPr id="135" name="Google Shape;135;p22"/>
          <p:cNvSpPr txBox="1"/>
          <p:nvPr/>
        </p:nvSpPr>
        <p:spPr>
          <a:xfrm>
            <a:off x="5497338" y="970175"/>
            <a:ext cx="2097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lt1"/>
                </a:solidFill>
                <a:latin typeface="Comic Sans MS"/>
                <a:ea typeface="Comic Sans MS"/>
                <a:cs typeface="Comic Sans MS"/>
                <a:sym typeface="Comic Sans MS"/>
              </a:rPr>
              <a:t>Computer Science</a:t>
            </a:r>
            <a:endParaRPr b="1" sz="1700">
              <a:solidFill>
                <a:schemeClr val="lt1"/>
              </a:solidFill>
              <a:latin typeface="Comic Sans MS"/>
              <a:ea typeface="Comic Sans MS"/>
              <a:cs typeface="Comic Sans MS"/>
              <a:sym typeface="Comic Sans MS"/>
            </a:endParaRPr>
          </a:p>
        </p:txBody>
      </p:sp>
      <p:sp>
        <p:nvSpPr>
          <p:cNvPr id="136" name="Google Shape;136;p22"/>
          <p:cNvSpPr txBox="1"/>
          <p:nvPr/>
        </p:nvSpPr>
        <p:spPr>
          <a:xfrm>
            <a:off x="6803463" y="4273275"/>
            <a:ext cx="2097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lt1"/>
                </a:solidFill>
                <a:latin typeface="Comic Sans MS"/>
                <a:ea typeface="Comic Sans MS"/>
                <a:cs typeface="Comic Sans MS"/>
                <a:sym typeface="Comic Sans MS"/>
              </a:rPr>
              <a:t>Hardware</a:t>
            </a:r>
            <a:endParaRPr b="1" sz="1700">
              <a:solidFill>
                <a:schemeClr val="lt1"/>
              </a:solidFill>
              <a:latin typeface="Comic Sans MS"/>
              <a:ea typeface="Comic Sans MS"/>
              <a:cs typeface="Comic Sans MS"/>
              <a:sym typeface="Comic Sans MS"/>
            </a:endParaRPr>
          </a:p>
        </p:txBody>
      </p:sp>
      <p:pic>
        <p:nvPicPr>
          <p:cNvPr id="137" name="Google Shape;137;p22"/>
          <p:cNvPicPr preferRelativeResize="0"/>
          <p:nvPr/>
        </p:nvPicPr>
        <p:blipFill>
          <a:blip r:embed="rId7">
            <a:alphaModFix/>
          </a:blip>
          <a:stretch>
            <a:fillRect/>
          </a:stretch>
        </p:blipFill>
        <p:spPr>
          <a:xfrm>
            <a:off x="2699725" y="1501775"/>
            <a:ext cx="1760375" cy="836175"/>
          </a:xfrm>
          <a:prstGeom prst="rect">
            <a:avLst/>
          </a:prstGeom>
          <a:noFill/>
          <a:ln>
            <a:noFill/>
          </a:ln>
        </p:spPr>
      </p:pic>
      <p:cxnSp>
        <p:nvCxnSpPr>
          <p:cNvPr id="138" name="Google Shape;138;p22"/>
          <p:cNvCxnSpPr/>
          <p:nvPr/>
        </p:nvCxnSpPr>
        <p:spPr>
          <a:xfrm flipH="1" rot="10800000">
            <a:off x="3224775" y="1483525"/>
            <a:ext cx="185400" cy="733500"/>
          </a:xfrm>
          <a:prstGeom prst="straightConnector1">
            <a:avLst/>
          </a:prstGeom>
          <a:noFill/>
          <a:ln cap="flat" cmpd="sng" w="28575">
            <a:solidFill>
              <a:schemeClr val="dk2"/>
            </a:solidFill>
            <a:prstDash val="solid"/>
            <a:round/>
            <a:headEnd len="med" w="med" type="none"/>
            <a:tailEnd len="med" w="med" type="triangle"/>
          </a:ln>
        </p:spPr>
      </p:cxnSp>
      <p:cxnSp>
        <p:nvCxnSpPr>
          <p:cNvPr id="139" name="Google Shape;139;p22"/>
          <p:cNvCxnSpPr/>
          <p:nvPr/>
        </p:nvCxnSpPr>
        <p:spPr>
          <a:xfrm rot="10800000">
            <a:off x="3732800" y="1491475"/>
            <a:ext cx="225600" cy="717600"/>
          </a:xfrm>
          <a:prstGeom prst="straightConnector1">
            <a:avLst/>
          </a:prstGeom>
          <a:noFill/>
          <a:ln cap="flat" cmpd="sng" w="28575">
            <a:solidFill>
              <a:schemeClr val="dk2"/>
            </a:solidFill>
            <a:prstDash val="solid"/>
            <a:round/>
            <a:headEnd len="med" w="med" type="none"/>
            <a:tailEnd len="med" w="med" type="triangle"/>
          </a:ln>
        </p:spPr>
      </p:cxnSp>
      <p:pic>
        <p:nvPicPr>
          <p:cNvPr id="140" name="Google Shape;140;p22"/>
          <p:cNvPicPr preferRelativeResize="0"/>
          <p:nvPr/>
        </p:nvPicPr>
        <p:blipFill>
          <a:blip r:embed="rId8">
            <a:alphaModFix/>
          </a:blip>
          <a:stretch>
            <a:fillRect/>
          </a:stretch>
        </p:blipFill>
        <p:spPr>
          <a:xfrm>
            <a:off x="2614150" y="3577975"/>
            <a:ext cx="698280" cy="733500"/>
          </a:xfrm>
          <a:prstGeom prst="rect">
            <a:avLst/>
          </a:prstGeom>
          <a:noFill/>
          <a:ln>
            <a:noFill/>
          </a:ln>
        </p:spPr>
      </p:pic>
      <p:pic>
        <p:nvPicPr>
          <p:cNvPr id="141" name="Google Shape;141;p22"/>
          <p:cNvPicPr preferRelativeResize="0"/>
          <p:nvPr/>
        </p:nvPicPr>
        <p:blipFill>
          <a:blip r:embed="rId8">
            <a:alphaModFix/>
          </a:blip>
          <a:stretch>
            <a:fillRect/>
          </a:stretch>
        </p:blipFill>
        <p:spPr>
          <a:xfrm flipH="1">
            <a:off x="3732796" y="3577975"/>
            <a:ext cx="698292" cy="733500"/>
          </a:xfrm>
          <a:prstGeom prst="rect">
            <a:avLst/>
          </a:prstGeom>
          <a:noFill/>
          <a:ln>
            <a:noFill/>
          </a:ln>
        </p:spPr>
      </p:pic>
      <p:cxnSp>
        <p:nvCxnSpPr>
          <p:cNvPr id="142" name="Google Shape;142;p22"/>
          <p:cNvCxnSpPr/>
          <p:nvPr/>
        </p:nvCxnSpPr>
        <p:spPr>
          <a:xfrm flipH="1">
            <a:off x="3692300" y="3442425"/>
            <a:ext cx="201600" cy="782100"/>
          </a:xfrm>
          <a:prstGeom prst="straightConnector1">
            <a:avLst/>
          </a:prstGeom>
          <a:noFill/>
          <a:ln cap="flat" cmpd="sng" w="28575">
            <a:solidFill>
              <a:schemeClr val="dk2"/>
            </a:solidFill>
            <a:prstDash val="solid"/>
            <a:round/>
            <a:headEnd len="med" w="med" type="none"/>
            <a:tailEnd len="med" w="med" type="triangle"/>
          </a:ln>
        </p:spPr>
      </p:cxnSp>
      <p:cxnSp>
        <p:nvCxnSpPr>
          <p:cNvPr id="143" name="Google Shape;143;p22"/>
          <p:cNvCxnSpPr/>
          <p:nvPr/>
        </p:nvCxnSpPr>
        <p:spPr>
          <a:xfrm>
            <a:off x="3160275" y="3474675"/>
            <a:ext cx="241800" cy="765900"/>
          </a:xfrm>
          <a:prstGeom prst="straightConnector1">
            <a:avLst/>
          </a:prstGeom>
          <a:noFill/>
          <a:ln cap="flat" cmpd="sng" w="28575">
            <a:solidFill>
              <a:schemeClr val="dk2"/>
            </a:solidFill>
            <a:prstDash val="solid"/>
            <a:round/>
            <a:headEnd len="med" w="med" type="none"/>
            <a:tailEnd len="med" w="med" type="triangle"/>
          </a:ln>
        </p:spPr>
      </p:cxnSp>
      <p:pic>
        <p:nvPicPr>
          <p:cNvPr id="144" name="Google Shape;144;p22"/>
          <p:cNvPicPr preferRelativeResize="0"/>
          <p:nvPr/>
        </p:nvPicPr>
        <p:blipFill>
          <a:blip r:embed="rId9">
            <a:alphaModFix/>
          </a:blip>
          <a:stretch>
            <a:fillRect/>
          </a:stretch>
        </p:blipFill>
        <p:spPr>
          <a:xfrm>
            <a:off x="7221925" y="2123525"/>
            <a:ext cx="1260975" cy="1260975"/>
          </a:xfrm>
          <a:prstGeom prst="rect">
            <a:avLst/>
          </a:prstGeom>
          <a:noFill/>
          <a:ln>
            <a:noFill/>
          </a:ln>
        </p:spPr>
      </p:pic>
      <p:pic>
        <p:nvPicPr>
          <p:cNvPr id="145" name="Google Shape;145;p22"/>
          <p:cNvPicPr preferRelativeResize="0"/>
          <p:nvPr/>
        </p:nvPicPr>
        <p:blipFill>
          <a:blip r:embed="rId10">
            <a:alphaModFix/>
          </a:blip>
          <a:stretch>
            <a:fillRect/>
          </a:stretch>
        </p:blipFill>
        <p:spPr>
          <a:xfrm>
            <a:off x="7962450" y="29000"/>
            <a:ext cx="869850" cy="416025"/>
          </a:xfrm>
          <a:prstGeom prst="rect">
            <a:avLst/>
          </a:prstGeom>
          <a:noFill/>
          <a:ln>
            <a:noFill/>
          </a:ln>
        </p:spPr>
      </p:pic>
      <p:pic>
        <p:nvPicPr>
          <p:cNvPr id="146" name="Google Shape;146;p22"/>
          <p:cNvPicPr preferRelativeResize="0"/>
          <p:nvPr/>
        </p:nvPicPr>
        <p:blipFill>
          <a:blip r:embed="rId11">
            <a:alphaModFix/>
          </a:blip>
          <a:stretch>
            <a:fillRect/>
          </a:stretch>
        </p:blipFill>
        <p:spPr>
          <a:xfrm>
            <a:off x="8015263" y="445025"/>
            <a:ext cx="764225" cy="1151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3"/>
          <p:cNvSpPr txBox="1"/>
          <p:nvPr>
            <p:ph type="title"/>
          </p:nvPr>
        </p:nvSpPr>
        <p:spPr>
          <a:xfrm>
            <a:off x="485875" y="1714500"/>
            <a:ext cx="8183700" cy="78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Is this a computer?</a:t>
            </a:r>
            <a:endParaRPr/>
          </a:p>
        </p:txBody>
      </p:sp>
      <p:pic>
        <p:nvPicPr>
          <p:cNvPr id="152" name="Google Shape;152;p23"/>
          <p:cNvPicPr preferRelativeResize="0"/>
          <p:nvPr/>
        </p:nvPicPr>
        <p:blipFill>
          <a:blip r:embed="rId3">
            <a:alphaModFix/>
          </a:blip>
          <a:stretch>
            <a:fillRect/>
          </a:stretch>
        </p:blipFill>
        <p:spPr>
          <a:xfrm>
            <a:off x="4868625" y="0"/>
            <a:ext cx="2571750" cy="2571750"/>
          </a:xfrm>
          <a:prstGeom prst="rect">
            <a:avLst/>
          </a:prstGeom>
          <a:noFill/>
          <a:ln>
            <a:noFill/>
          </a:ln>
        </p:spPr>
      </p:pic>
      <p:sp>
        <p:nvSpPr>
          <p:cNvPr id="153" name="Google Shape;153;p23"/>
          <p:cNvSpPr txBox="1"/>
          <p:nvPr/>
        </p:nvSpPr>
        <p:spPr>
          <a:xfrm>
            <a:off x="5869050" y="3998700"/>
            <a:ext cx="2894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latin typeface="Source Sans Pro"/>
                <a:ea typeface="Source Sans Pro"/>
                <a:cs typeface="Source Sans Pro"/>
                <a:sym typeface="Source Sans Pro"/>
              </a:rPr>
              <a:t>It could be...</a:t>
            </a:r>
            <a:endParaRPr b="1" sz="3600">
              <a:solidFill>
                <a:schemeClr val="lt1"/>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4"/>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Let’s play:</a:t>
            </a:r>
            <a:endParaRPr sz="3600"/>
          </a:p>
          <a:p>
            <a:pPr indent="0" lvl="0" marL="0" rtl="0" algn="l">
              <a:spcBef>
                <a:spcPts val="0"/>
              </a:spcBef>
              <a:spcAft>
                <a:spcPts val="0"/>
              </a:spcAft>
              <a:buNone/>
            </a:pPr>
            <a:r>
              <a:t/>
            </a:r>
            <a:endParaRPr sz="3600"/>
          </a:p>
          <a:p>
            <a:pPr indent="0" lvl="0" marL="0" rtl="0" algn="l">
              <a:spcBef>
                <a:spcPts val="0"/>
              </a:spcBef>
              <a:spcAft>
                <a:spcPts val="0"/>
              </a:spcAft>
              <a:buNone/>
            </a:pPr>
            <a:r>
              <a:rPr lang="en" sz="3600"/>
              <a:t>This is not a __________, it’s a computer that _______________________.</a:t>
            </a:r>
            <a:endParaRPr sz="3600"/>
          </a:p>
          <a:p>
            <a:pPr indent="0" lvl="0" marL="0" rtl="0" algn="l">
              <a:spcBef>
                <a:spcPts val="0"/>
              </a:spcBef>
              <a:spcAft>
                <a:spcPts val="0"/>
              </a:spcAft>
              <a:buNone/>
            </a:pPr>
            <a:r>
              <a:rPr lang="en" sz="3600"/>
              <a:t>The input is ____________.</a:t>
            </a:r>
            <a:endParaRPr sz="3600"/>
          </a:p>
          <a:p>
            <a:pPr indent="0" lvl="0" marL="0" rtl="0" algn="l">
              <a:spcBef>
                <a:spcPts val="0"/>
              </a:spcBef>
              <a:spcAft>
                <a:spcPts val="0"/>
              </a:spcAft>
              <a:buNone/>
            </a:pPr>
            <a:r>
              <a:rPr lang="en" sz="3600"/>
              <a:t>The output is _____________.</a:t>
            </a:r>
            <a:endParaRPr sz="3600"/>
          </a:p>
        </p:txBody>
      </p:sp>
      <p:pic>
        <p:nvPicPr>
          <p:cNvPr id="159" name="Google Shape;159;p24">
            <a:hlinkClick r:id="rId3"/>
          </p:cNvPr>
          <p:cNvPicPr preferRelativeResize="0"/>
          <p:nvPr/>
        </p:nvPicPr>
        <p:blipFill>
          <a:blip r:embed="rId4">
            <a:alphaModFix/>
          </a:blip>
          <a:stretch>
            <a:fillRect/>
          </a:stretch>
        </p:blipFill>
        <p:spPr>
          <a:xfrm>
            <a:off x="6607750" y="391800"/>
            <a:ext cx="2355024" cy="1637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it yourself...</a:t>
            </a:r>
            <a:endParaRPr/>
          </a:p>
        </p:txBody>
      </p:sp>
      <p:pic>
        <p:nvPicPr>
          <p:cNvPr id="165" name="Google Shape;165;p25">
            <a:hlinkClick r:id="rId3"/>
          </p:cNvPr>
          <p:cNvPicPr preferRelativeResize="0"/>
          <p:nvPr/>
        </p:nvPicPr>
        <p:blipFill>
          <a:blip r:embed="rId4">
            <a:alphaModFix/>
          </a:blip>
          <a:stretch>
            <a:fillRect/>
          </a:stretch>
        </p:blipFill>
        <p:spPr>
          <a:xfrm>
            <a:off x="1983600" y="1099800"/>
            <a:ext cx="5176804" cy="3820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
        <p:nvSpPr>
          <p:cNvPr id="171" name="Google Shape;171;p26"/>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In our next lesson, we’re going to be thinking like a computer by</a:t>
            </a:r>
            <a:endParaRPr sz="3000"/>
          </a:p>
          <a:p>
            <a:pPr indent="0" lvl="0" marL="0" rtl="0" algn="ctr">
              <a:spcBef>
                <a:spcPts val="1600"/>
              </a:spcBef>
              <a:spcAft>
                <a:spcPts val="1600"/>
              </a:spcAft>
              <a:buNone/>
            </a:pPr>
            <a:r>
              <a:rPr b="1" lang="en" sz="4800"/>
              <a:t>SEQUENCING</a:t>
            </a:r>
            <a:endParaRPr b="1" sz="4800"/>
          </a:p>
        </p:txBody>
      </p:sp>
      <p:sp>
        <p:nvSpPr>
          <p:cNvPr id="172" name="Google Shape;172;p26">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xEl>
                                              <p:pRg end="0" st="0"/>
                                            </p:txEl>
                                          </p:spTgt>
                                        </p:tgtEl>
                                        <p:attrNameLst>
                                          <p:attrName>style.visibility</p:attrName>
                                        </p:attrNameLst>
                                      </p:cBhvr>
                                      <p:to>
                                        <p:strVal val="visible"/>
                                      </p:to>
                                    </p:set>
                                    <p:animEffect filter="fade" transition="in">
                                      <p:cBhvr>
                                        <p:cTn dur="1000"/>
                                        <p:tgtEl>
                                          <p:spTgt spid="1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xEl>
                                              <p:pRg end="1" st="1"/>
                                            </p:txEl>
                                          </p:spTgt>
                                        </p:tgtEl>
                                        <p:attrNameLst>
                                          <p:attrName>style.visibility</p:attrName>
                                        </p:attrNameLst>
                                      </p:cBhvr>
                                      <p:to>
                                        <p:strVal val="visible"/>
                                      </p:to>
                                    </p:set>
                                    <p:animEffect filter="fade" transition="in">
                                      <p:cBhvr>
                                        <p:cTn dur="1000"/>
                                        <p:tgtEl>
                                          <p:spTgt spid="17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Secret Handshake Sequencing</a:t>
            </a:r>
            <a:endParaRPr/>
          </a:p>
        </p:txBody>
      </p:sp>
      <p:sp>
        <p:nvSpPr>
          <p:cNvPr id="178" name="Google Shape;178;p27"/>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 sequence?</a:t>
            </a:r>
            <a:endParaRPr/>
          </a:p>
        </p:txBody>
      </p:sp>
      <p:sp>
        <p:nvSpPr>
          <p:cNvPr id="179" name="Google Shape;179;p27"/>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#3</a:t>
            </a:r>
            <a:endParaRPr b="1" sz="9600">
              <a:latin typeface="Source Sans Pro"/>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fancy words...</a:t>
            </a:r>
            <a:endParaRPr/>
          </a:p>
        </p:txBody>
      </p:sp>
      <p:pic>
        <p:nvPicPr>
          <p:cNvPr id="185" name="Google Shape;185;p28"/>
          <p:cNvPicPr preferRelativeResize="0"/>
          <p:nvPr/>
        </p:nvPicPr>
        <p:blipFill>
          <a:blip r:embed="rId3">
            <a:alphaModFix/>
          </a:blip>
          <a:stretch>
            <a:fillRect/>
          </a:stretch>
        </p:blipFill>
        <p:spPr>
          <a:xfrm>
            <a:off x="5252025" y="356400"/>
            <a:ext cx="3504201" cy="1733150"/>
          </a:xfrm>
          <a:prstGeom prst="rect">
            <a:avLst/>
          </a:prstGeom>
          <a:noFill/>
          <a:ln>
            <a:noFill/>
          </a:ln>
        </p:spPr>
      </p:pic>
      <p:sp>
        <p:nvSpPr>
          <p:cNvPr id="186" name="Google Shape;186;p28"/>
          <p:cNvSpPr txBox="1"/>
          <p:nvPr/>
        </p:nvSpPr>
        <p:spPr>
          <a:xfrm>
            <a:off x="5900063" y="1633700"/>
            <a:ext cx="2097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Computer Science</a:t>
            </a:r>
            <a:endParaRPr b="1" sz="1700">
              <a:solidFill>
                <a:srgbClr val="FFFFFF"/>
              </a:solidFill>
              <a:latin typeface="Comic Sans MS"/>
              <a:ea typeface="Comic Sans MS"/>
              <a:cs typeface="Comic Sans MS"/>
              <a:sym typeface="Comic Sans MS"/>
            </a:endParaRPr>
          </a:p>
        </p:txBody>
      </p:sp>
      <p:pic>
        <p:nvPicPr>
          <p:cNvPr id="187" name="Google Shape;187;p28"/>
          <p:cNvPicPr preferRelativeResize="0"/>
          <p:nvPr/>
        </p:nvPicPr>
        <p:blipFill>
          <a:blip r:embed="rId4">
            <a:alphaModFix/>
          </a:blip>
          <a:stretch>
            <a:fillRect/>
          </a:stretch>
        </p:blipFill>
        <p:spPr>
          <a:xfrm>
            <a:off x="142350" y="3174274"/>
            <a:ext cx="6171314" cy="1569150"/>
          </a:xfrm>
          <a:prstGeom prst="rect">
            <a:avLst/>
          </a:prstGeom>
          <a:noFill/>
          <a:ln>
            <a:noFill/>
          </a:ln>
        </p:spPr>
      </p:pic>
      <p:sp>
        <p:nvSpPr>
          <p:cNvPr id="188" name="Google Shape;188;p28"/>
          <p:cNvSpPr txBox="1"/>
          <p:nvPr/>
        </p:nvSpPr>
        <p:spPr>
          <a:xfrm>
            <a:off x="1938875" y="2139775"/>
            <a:ext cx="2762700" cy="112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omic Sans MS"/>
                <a:ea typeface="Comic Sans MS"/>
                <a:cs typeface="Comic Sans MS"/>
                <a:sym typeface="Comic Sans MS"/>
              </a:rPr>
              <a:t>Sequence</a:t>
            </a:r>
            <a:endParaRPr b="1" sz="3000">
              <a:latin typeface="Comic Sans MS"/>
              <a:ea typeface="Comic Sans MS"/>
              <a:cs typeface="Comic Sans MS"/>
              <a:sym typeface="Comic Sans MS"/>
            </a:endParaRPr>
          </a:p>
        </p:txBody>
      </p:sp>
      <p:pic>
        <p:nvPicPr>
          <p:cNvPr id="189" name="Google Shape;189;p28"/>
          <p:cNvPicPr preferRelativeResize="0"/>
          <p:nvPr/>
        </p:nvPicPr>
        <p:blipFill>
          <a:blip r:embed="rId5">
            <a:alphaModFix/>
          </a:blip>
          <a:stretch>
            <a:fillRect/>
          </a:stretch>
        </p:blipFill>
        <p:spPr>
          <a:xfrm>
            <a:off x="6361239" y="3039688"/>
            <a:ext cx="1971675" cy="1838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cool way to say hello!</a:t>
            </a:r>
            <a:endParaRPr/>
          </a:p>
        </p:txBody>
      </p:sp>
      <p:pic>
        <p:nvPicPr>
          <p:cNvPr id="195" name="Google Shape;195;p29" title="Secret Handshakes #1 - Koo Koo Kanga Roo">
            <a:hlinkClick r:id="rId3"/>
          </p:cNvPr>
          <p:cNvPicPr preferRelativeResize="0"/>
          <p:nvPr/>
        </p:nvPicPr>
        <p:blipFill>
          <a:blip r:embed="rId4">
            <a:alphaModFix/>
          </a:blip>
          <a:stretch>
            <a:fillRect/>
          </a:stretch>
        </p:blipFill>
        <p:spPr>
          <a:xfrm>
            <a:off x="1956388" y="1017450"/>
            <a:ext cx="5231225" cy="3923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order did they teach us the moves?</a:t>
            </a:r>
            <a:endParaRPr/>
          </a:p>
        </p:txBody>
      </p:sp>
      <p:pic>
        <p:nvPicPr>
          <p:cNvPr id="201" name="Google Shape;201;p30"/>
          <p:cNvPicPr preferRelativeResize="0"/>
          <p:nvPr/>
        </p:nvPicPr>
        <p:blipFill rotWithShape="1">
          <a:blip r:embed="rId3">
            <a:alphaModFix/>
          </a:blip>
          <a:srcRect b="0" l="0" r="58125" t="0"/>
          <a:stretch/>
        </p:blipFill>
        <p:spPr>
          <a:xfrm>
            <a:off x="152400" y="1169850"/>
            <a:ext cx="2258625" cy="2280375"/>
          </a:xfrm>
          <a:prstGeom prst="rect">
            <a:avLst/>
          </a:prstGeom>
          <a:noFill/>
          <a:ln>
            <a:noFill/>
          </a:ln>
        </p:spPr>
      </p:pic>
      <p:pic>
        <p:nvPicPr>
          <p:cNvPr id="202" name="Google Shape;202;p30"/>
          <p:cNvPicPr preferRelativeResize="0"/>
          <p:nvPr/>
        </p:nvPicPr>
        <p:blipFill rotWithShape="1">
          <a:blip r:embed="rId3">
            <a:alphaModFix/>
          </a:blip>
          <a:srcRect b="0" l="41609" r="25550" t="0"/>
          <a:stretch/>
        </p:blipFill>
        <p:spPr>
          <a:xfrm>
            <a:off x="3596450" y="1169850"/>
            <a:ext cx="1771379" cy="2280375"/>
          </a:xfrm>
          <a:prstGeom prst="rect">
            <a:avLst/>
          </a:prstGeom>
          <a:noFill/>
          <a:ln>
            <a:noFill/>
          </a:ln>
        </p:spPr>
      </p:pic>
      <p:pic>
        <p:nvPicPr>
          <p:cNvPr id="203" name="Google Shape;203;p30"/>
          <p:cNvPicPr preferRelativeResize="0"/>
          <p:nvPr/>
        </p:nvPicPr>
        <p:blipFill rotWithShape="1">
          <a:blip r:embed="rId3">
            <a:alphaModFix/>
          </a:blip>
          <a:srcRect b="0" l="75432" r="0" t="0"/>
          <a:stretch/>
        </p:blipFill>
        <p:spPr>
          <a:xfrm>
            <a:off x="7042175" y="1017450"/>
            <a:ext cx="1557625" cy="274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ph type="title"/>
          </p:nvPr>
        </p:nvSpPr>
        <p:spPr>
          <a:xfrm>
            <a:off x="150700" y="391350"/>
            <a:ext cx="88203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order did they do the secret handshake?</a:t>
            </a:r>
            <a:endParaRPr/>
          </a:p>
        </p:txBody>
      </p:sp>
      <p:pic>
        <p:nvPicPr>
          <p:cNvPr id="209" name="Google Shape;209;p31"/>
          <p:cNvPicPr preferRelativeResize="0"/>
          <p:nvPr/>
        </p:nvPicPr>
        <p:blipFill rotWithShape="1">
          <a:blip r:embed="rId3">
            <a:alphaModFix/>
          </a:blip>
          <a:srcRect b="0" l="0" r="57857" t="0"/>
          <a:stretch/>
        </p:blipFill>
        <p:spPr>
          <a:xfrm>
            <a:off x="152400" y="1169850"/>
            <a:ext cx="2158150" cy="2165125"/>
          </a:xfrm>
          <a:prstGeom prst="rect">
            <a:avLst/>
          </a:prstGeom>
          <a:noFill/>
          <a:ln>
            <a:noFill/>
          </a:ln>
        </p:spPr>
      </p:pic>
      <p:pic>
        <p:nvPicPr>
          <p:cNvPr id="210" name="Google Shape;210;p31"/>
          <p:cNvPicPr preferRelativeResize="0"/>
          <p:nvPr/>
        </p:nvPicPr>
        <p:blipFill rotWithShape="1">
          <a:blip r:embed="rId3">
            <a:alphaModFix/>
          </a:blip>
          <a:srcRect b="0" l="75251" r="0" t="0"/>
          <a:stretch/>
        </p:blipFill>
        <p:spPr>
          <a:xfrm>
            <a:off x="3807401" y="1017450"/>
            <a:ext cx="1764950" cy="3015125"/>
          </a:xfrm>
          <a:prstGeom prst="rect">
            <a:avLst/>
          </a:prstGeom>
          <a:noFill/>
          <a:ln>
            <a:noFill/>
          </a:ln>
        </p:spPr>
      </p:pic>
      <p:pic>
        <p:nvPicPr>
          <p:cNvPr id="211" name="Google Shape;211;p31"/>
          <p:cNvPicPr preferRelativeResize="0"/>
          <p:nvPr/>
        </p:nvPicPr>
        <p:blipFill rotWithShape="1">
          <a:blip r:embed="rId3">
            <a:alphaModFix/>
          </a:blip>
          <a:srcRect b="0" l="42685" r="25478" t="0"/>
          <a:stretch/>
        </p:blipFill>
        <p:spPr>
          <a:xfrm>
            <a:off x="6680525" y="1169851"/>
            <a:ext cx="1764950" cy="2343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 computer?</a:t>
            </a:r>
            <a:endParaRPr/>
          </a:p>
        </p:txBody>
      </p:sp>
      <p:sp>
        <p:nvSpPr>
          <p:cNvPr id="75" name="Google Shape;75;p14"/>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computer science?</a:t>
            </a:r>
            <a:endParaRPr/>
          </a:p>
        </p:txBody>
      </p:sp>
      <p:sp>
        <p:nvSpPr>
          <p:cNvPr id="76" name="Google Shape;76;p14"/>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#1</a:t>
            </a:r>
            <a:endParaRPr b="1" sz="9600">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1:  Make a sequence using our three moves in any order you want.</a:t>
            </a:r>
            <a:endParaRPr/>
          </a:p>
        </p:txBody>
      </p:sp>
      <p:pic>
        <p:nvPicPr>
          <p:cNvPr id="217" name="Google Shape;217;p32"/>
          <p:cNvPicPr preferRelativeResize="0"/>
          <p:nvPr/>
        </p:nvPicPr>
        <p:blipFill>
          <a:blip r:embed="rId3">
            <a:alphaModFix/>
          </a:blip>
          <a:stretch>
            <a:fillRect/>
          </a:stretch>
        </p:blipFill>
        <p:spPr>
          <a:xfrm>
            <a:off x="3328986" y="1520700"/>
            <a:ext cx="2486025" cy="1051050"/>
          </a:xfrm>
          <a:prstGeom prst="rect">
            <a:avLst/>
          </a:prstGeom>
          <a:noFill/>
          <a:ln>
            <a:noFill/>
          </a:ln>
        </p:spPr>
      </p:pic>
      <p:pic>
        <p:nvPicPr>
          <p:cNvPr id="218" name="Google Shape;218;p32">
            <a:hlinkClick r:id="rId4"/>
          </p:cNvPr>
          <p:cNvPicPr preferRelativeResize="0"/>
          <p:nvPr/>
        </p:nvPicPr>
        <p:blipFill>
          <a:blip r:embed="rId5">
            <a:alphaModFix/>
          </a:blip>
          <a:stretch>
            <a:fillRect/>
          </a:stretch>
        </p:blipFill>
        <p:spPr>
          <a:xfrm>
            <a:off x="2228500" y="2683850"/>
            <a:ext cx="4686973" cy="2266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24" name="Google Shape;224;p33"/>
          <p:cNvPicPr preferRelativeResize="0"/>
          <p:nvPr/>
        </p:nvPicPr>
        <p:blipFill>
          <a:blip r:embed="rId3">
            <a:alphaModFix/>
          </a:blip>
          <a:stretch>
            <a:fillRect/>
          </a:stretch>
        </p:blipFill>
        <p:spPr>
          <a:xfrm>
            <a:off x="683000" y="1099525"/>
            <a:ext cx="7778007" cy="38212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30" name="Google Shape;230;p34"/>
          <p:cNvPicPr preferRelativeResize="0"/>
          <p:nvPr/>
        </p:nvPicPr>
        <p:blipFill>
          <a:blip r:embed="rId3">
            <a:alphaModFix/>
          </a:blip>
          <a:stretch>
            <a:fillRect/>
          </a:stretch>
        </p:blipFill>
        <p:spPr>
          <a:xfrm>
            <a:off x="823100" y="1079450"/>
            <a:ext cx="7497806" cy="3821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36" name="Google Shape;236;p35"/>
          <p:cNvPicPr preferRelativeResize="0"/>
          <p:nvPr/>
        </p:nvPicPr>
        <p:blipFill>
          <a:blip r:embed="rId3">
            <a:alphaModFix/>
          </a:blip>
          <a:stretch>
            <a:fillRect/>
          </a:stretch>
        </p:blipFill>
        <p:spPr>
          <a:xfrm>
            <a:off x="906113" y="1059350"/>
            <a:ext cx="7331774" cy="38212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Challege 2 - SPICY - Make a sequence that uses only two moves but you do one twice.</a:t>
            </a:r>
            <a:endParaRPr/>
          </a:p>
        </p:txBody>
      </p:sp>
      <p:pic>
        <p:nvPicPr>
          <p:cNvPr id="242" name="Google Shape;242;p36"/>
          <p:cNvPicPr preferRelativeResize="0"/>
          <p:nvPr/>
        </p:nvPicPr>
        <p:blipFill>
          <a:blip r:embed="rId3">
            <a:alphaModFix/>
          </a:blip>
          <a:stretch>
            <a:fillRect/>
          </a:stretch>
        </p:blipFill>
        <p:spPr>
          <a:xfrm>
            <a:off x="3295342" y="1625500"/>
            <a:ext cx="2553300" cy="1079500"/>
          </a:xfrm>
          <a:prstGeom prst="rect">
            <a:avLst/>
          </a:prstGeom>
          <a:noFill/>
          <a:ln>
            <a:noFill/>
          </a:ln>
        </p:spPr>
      </p:pic>
      <p:pic>
        <p:nvPicPr>
          <p:cNvPr id="243" name="Google Shape;243;p36"/>
          <p:cNvPicPr preferRelativeResize="0"/>
          <p:nvPr/>
        </p:nvPicPr>
        <p:blipFill>
          <a:blip r:embed="rId4">
            <a:alphaModFix/>
          </a:blip>
          <a:stretch>
            <a:fillRect/>
          </a:stretch>
        </p:blipFill>
        <p:spPr>
          <a:xfrm>
            <a:off x="1576388" y="2809025"/>
            <a:ext cx="5991225" cy="213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49" name="Google Shape;249;p37"/>
          <p:cNvPicPr preferRelativeResize="0"/>
          <p:nvPr/>
        </p:nvPicPr>
        <p:blipFill>
          <a:blip r:embed="rId3">
            <a:alphaModFix/>
          </a:blip>
          <a:stretch>
            <a:fillRect/>
          </a:stretch>
        </p:blipFill>
        <p:spPr>
          <a:xfrm>
            <a:off x="1762113" y="1099525"/>
            <a:ext cx="5619785" cy="3821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55" name="Google Shape;255;p38"/>
          <p:cNvPicPr preferRelativeResize="0"/>
          <p:nvPr/>
        </p:nvPicPr>
        <p:blipFill>
          <a:blip r:embed="rId3">
            <a:alphaModFix/>
          </a:blip>
          <a:stretch>
            <a:fillRect/>
          </a:stretch>
        </p:blipFill>
        <p:spPr>
          <a:xfrm>
            <a:off x="1643738" y="1099525"/>
            <a:ext cx="5856535" cy="38212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 up if...</a:t>
            </a:r>
            <a:endParaRPr/>
          </a:p>
        </p:txBody>
      </p:sp>
      <p:pic>
        <p:nvPicPr>
          <p:cNvPr id="261" name="Google Shape;261;p39"/>
          <p:cNvPicPr preferRelativeResize="0"/>
          <p:nvPr/>
        </p:nvPicPr>
        <p:blipFill>
          <a:blip r:embed="rId3">
            <a:alphaModFix/>
          </a:blip>
          <a:stretch>
            <a:fillRect/>
          </a:stretch>
        </p:blipFill>
        <p:spPr>
          <a:xfrm>
            <a:off x="1449013" y="1017450"/>
            <a:ext cx="6245980" cy="3821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Challenge 3 - SPICIER - Pick two images to glue onto your sequence, then draw your own image.</a:t>
            </a:r>
            <a:endParaRPr sz="2900"/>
          </a:p>
        </p:txBody>
      </p:sp>
      <p:pic>
        <p:nvPicPr>
          <p:cNvPr id="267" name="Google Shape;267;p40"/>
          <p:cNvPicPr preferRelativeResize="0"/>
          <p:nvPr/>
        </p:nvPicPr>
        <p:blipFill>
          <a:blip r:embed="rId3">
            <a:alphaModFix/>
          </a:blip>
          <a:stretch>
            <a:fillRect/>
          </a:stretch>
        </p:blipFill>
        <p:spPr>
          <a:xfrm>
            <a:off x="152400" y="1732425"/>
            <a:ext cx="8839200" cy="27585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4 - SPICIEST - Make up FOUR of your very own moves for your sequence.</a:t>
            </a:r>
            <a:endParaRPr/>
          </a:p>
        </p:txBody>
      </p:sp>
      <p:pic>
        <p:nvPicPr>
          <p:cNvPr id="273" name="Google Shape;273;p41"/>
          <p:cNvPicPr preferRelativeResize="0"/>
          <p:nvPr/>
        </p:nvPicPr>
        <p:blipFill>
          <a:blip r:embed="rId3">
            <a:alphaModFix/>
          </a:blip>
          <a:stretch>
            <a:fillRect/>
          </a:stretch>
        </p:blipFill>
        <p:spPr>
          <a:xfrm>
            <a:off x="152400" y="2144300"/>
            <a:ext cx="8839202" cy="2247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Computer Science</a:t>
            </a:r>
            <a:endParaRPr/>
          </a:p>
        </p:txBody>
      </p:sp>
      <p:sp>
        <p:nvSpPr>
          <p:cNvPr id="82" name="Google Shape;82;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t>Computer science is</a:t>
            </a:r>
            <a:endParaRPr b="1" sz="3100"/>
          </a:p>
          <a:p>
            <a:pPr indent="0" lvl="0" marL="0" rtl="0" algn="l">
              <a:spcBef>
                <a:spcPts val="1600"/>
              </a:spcBef>
              <a:spcAft>
                <a:spcPts val="0"/>
              </a:spcAft>
              <a:buNone/>
            </a:pPr>
            <a:r>
              <a:rPr b="1" lang="en" sz="3100"/>
              <a:t>using the power of computers</a:t>
            </a:r>
            <a:endParaRPr b="1" sz="3100"/>
          </a:p>
          <a:p>
            <a:pPr indent="0" lvl="0" marL="0" rtl="0" algn="l">
              <a:spcBef>
                <a:spcPts val="1600"/>
              </a:spcBef>
              <a:spcAft>
                <a:spcPts val="0"/>
              </a:spcAft>
              <a:buNone/>
            </a:pPr>
            <a:r>
              <a:rPr b="1" lang="en" sz="3100"/>
              <a:t>to solve our problems</a:t>
            </a:r>
            <a:endParaRPr b="1" sz="3100"/>
          </a:p>
          <a:p>
            <a:pPr indent="0" lvl="0" marL="0" rtl="0" algn="l">
              <a:spcBef>
                <a:spcPts val="1600"/>
              </a:spcBef>
              <a:spcAft>
                <a:spcPts val="1600"/>
              </a:spcAft>
              <a:buNone/>
            </a:pPr>
            <a:r>
              <a:rPr b="1" lang="en" sz="3100"/>
              <a:t>and express ourselves!</a:t>
            </a:r>
            <a:endParaRPr b="1" sz="3100"/>
          </a:p>
        </p:txBody>
      </p:sp>
      <p:pic>
        <p:nvPicPr>
          <p:cNvPr id="83" name="Google Shape;83;p15"/>
          <p:cNvPicPr preferRelativeResize="0"/>
          <p:nvPr/>
        </p:nvPicPr>
        <p:blipFill>
          <a:blip r:embed="rId3">
            <a:alphaModFix/>
          </a:blip>
          <a:stretch>
            <a:fillRect/>
          </a:stretch>
        </p:blipFill>
        <p:spPr>
          <a:xfrm>
            <a:off x="4176198" y="955225"/>
            <a:ext cx="946074" cy="1018701"/>
          </a:xfrm>
          <a:prstGeom prst="rect">
            <a:avLst/>
          </a:prstGeom>
          <a:noFill/>
          <a:ln>
            <a:noFill/>
          </a:ln>
        </p:spPr>
      </p:pic>
      <p:pic>
        <p:nvPicPr>
          <p:cNvPr id="84" name="Google Shape;84;p15"/>
          <p:cNvPicPr preferRelativeResize="0"/>
          <p:nvPr/>
        </p:nvPicPr>
        <p:blipFill>
          <a:blip r:embed="rId4">
            <a:alphaModFix/>
          </a:blip>
          <a:stretch>
            <a:fillRect/>
          </a:stretch>
        </p:blipFill>
        <p:spPr>
          <a:xfrm>
            <a:off x="5441000" y="920973"/>
            <a:ext cx="813850" cy="1087199"/>
          </a:xfrm>
          <a:prstGeom prst="rect">
            <a:avLst/>
          </a:prstGeom>
          <a:noFill/>
          <a:ln>
            <a:noFill/>
          </a:ln>
        </p:spPr>
      </p:pic>
      <p:pic>
        <p:nvPicPr>
          <p:cNvPr id="85" name="Google Shape;85;p15"/>
          <p:cNvPicPr preferRelativeResize="0"/>
          <p:nvPr/>
        </p:nvPicPr>
        <p:blipFill>
          <a:blip r:embed="rId5">
            <a:alphaModFix/>
          </a:blip>
          <a:stretch>
            <a:fillRect/>
          </a:stretch>
        </p:blipFill>
        <p:spPr>
          <a:xfrm>
            <a:off x="6204750" y="1815425"/>
            <a:ext cx="1770651" cy="885325"/>
          </a:xfrm>
          <a:prstGeom prst="rect">
            <a:avLst/>
          </a:prstGeom>
          <a:noFill/>
          <a:ln>
            <a:noFill/>
          </a:ln>
        </p:spPr>
      </p:pic>
      <p:pic>
        <p:nvPicPr>
          <p:cNvPr id="86" name="Google Shape;86;p15"/>
          <p:cNvPicPr preferRelativeResize="0"/>
          <p:nvPr/>
        </p:nvPicPr>
        <p:blipFill rotWithShape="1">
          <a:blip r:embed="rId6">
            <a:alphaModFix/>
          </a:blip>
          <a:srcRect b="75876" l="13623" r="61851" t="6910"/>
          <a:stretch/>
        </p:blipFill>
        <p:spPr>
          <a:xfrm>
            <a:off x="6617037" y="2620125"/>
            <a:ext cx="946074" cy="885325"/>
          </a:xfrm>
          <a:prstGeom prst="rect">
            <a:avLst/>
          </a:prstGeom>
          <a:noFill/>
          <a:ln>
            <a:noFill/>
          </a:ln>
        </p:spPr>
      </p:pic>
      <p:pic>
        <p:nvPicPr>
          <p:cNvPr id="87" name="Google Shape;87;p15"/>
          <p:cNvPicPr preferRelativeResize="0"/>
          <p:nvPr/>
        </p:nvPicPr>
        <p:blipFill rotWithShape="1">
          <a:blip r:embed="rId7">
            <a:alphaModFix/>
          </a:blip>
          <a:srcRect b="0" l="45581" r="11847" t="0"/>
          <a:stretch/>
        </p:blipFill>
        <p:spPr>
          <a:xfrm>
            <a:off x="6745849" y="3505450"/>
            <a:ext cx="688439" cy="108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0" st="0"/>
                                            </p:txEl>
                                          </p:spTgt>
                                        </p:tgtEl>
                                        <p:attrNameLst>
                                          <p:attrName>style.visibility</p:attrName>
                                        </p:attrNameLst>
                                      </p:cBhvr>
                                      <p:to>
                                        <p:strVal val="visible"/>
                                      </p:to>
                                    </p:set>
                                    <p:animEffect filter="fade" transition="in">
                                      <p:cBhvr>
                                        <p:cTn dur="1000"/>
                                        <p:tgtEl>
                                          <p:spTgt spid="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1" st="1"/>
                                            </p:txEl>
                                          </p:spTgt>
                                        </p:tgtEl>
                                        <p:attrNameLst>
                                          <p:attrName>style.visibility</p:attrName>
                                        </p:attrNameLst>
                                      </p:cBhvr>
                                      <p:to>
                                        <p:strVal val="visible"/>
                                      </p:to>
                                    </p:set>
                                    <p:animEffect filter="fade" transition="in">
                                      <p:cBhvr>
                                        <p:cTn dur="1000"/>
                                        <p:tgtEl>
                                          <p:spTgt spid="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2" st="2"/>
                                            </p:txEl>
                                          </p:spTgt>
                                        </p:tgtEl>
                                        <p:attrNameLst>
                                          <p:attrName>style.visibility</p:attrName>
                                        </p:attrNameLst>
                                      </p:cBhvr>
                                      <p:to>
                                        <p:strVal val="visible"/>
                                      </p:to>
                                    </p:set>
                                    <p:animEffect filter="fade" transition="in">
                                      <p:cBhvr>
                                        <p:cTn dur="1000"/>
                                        <p:tgtEl>
                                          <p:spTgt spid="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3" st="3"/>
                                            </p:txEl>
                                          </p:spTgt>
                                        </p:tgtEl>
                                        <p:attrNameLst>
                                          <p:attrName>style.visibility</p:attrName>
                                        </p:attrNameLst>
                                      </p:cBhvr>
                                      <p:to>
                                        <p:strVal val="visible"/>
                                      </p:to>
                                    </p:set>
                                    <p:animEffect filter="fade" transition="in">
                                      <p:cBhvr>
                                        <p:cTn dur="1000"/>
                                        <p:tgtEl>
                                          <p:spTgt spid="8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for fun!</a:t>
            </a:r>
            <a:endParaRPr/>
          </a:p>
        </p:txBody>
      </p:sp>
      <p:pic>
        <p:nvPicPr>
          <p:cNvPr id="279" name="Google Shape;279;p42" title="Secret Handshakes #2 - Koo Koo Kanga Roo">
            <a:hlinkClick r:id="rId3"/>
          </p:cNvPr>
          <p:cNvPicPr preferRelativeResize="0"/>
          <p:nvPr/>
        </p:nvPicPr>
        <p:blipFill>
          <a:blip r:embed="rId4">
            <a:alphaModFix/>
          </a:blip>
          <a:stretch>
            <a:fillRect/>
          </a:stretch>
        </p:blipFill>
        <p:spPr>
          <a:xfrm>
            <a:off x="1922900" y="1017450"/>
            <a:ext cx="5298200" cy="3973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this...</a:t>
            </a:r>
            <a:endParaRPr/>
          </a:p>
        </p:txBody>
      </p:sp>
      <p:pic>
        <p:nvPicPr>
          <p:cNvPr id="285" name="Google Shape;285;p43" title="Secret Handshakes #3 - Koo Koo Kanga Roo">
            <a:hlinkClick r:id="rId3"/>
          </p:cNvPr>
          <p:cNvPicPr preferRelativeResize="0"/>
          <p:nvPr/>
        </p:nvPicPr>
        <p:blipFill>
          <a:blip r:embed="rId4">
            <a:alphaModFix/>
          </a:blip>
          <a:stretch>
            <a:fillRect/>
          </a:stretch>
        </p:blipFill>
        <p:spPr>
          <a:xfrm>
            <a:off x="1922900" y="1017450"/>
            <a:ext cx="5298200" cy="3973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
        <p:nvSpPr>
          <p:cNvPr id="291" name="Google Shape;291;p44"/>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We are going to do more thinking like a computer by looking for</a:t>
            </a:r>
            <a:endParaRPr sz="3000"/>
          </a:p>
          <a:p>
            <a:pPr indent="0" lvl="0" marL="0" rtl="0" algn="ctr">
              <a:spcBef>
                <a:spcPts val="1600"/>
              </a:spcBef>
              <a:spcAft>
                <a:spcPts val="1600"/>
              </a:spcAft>
              <a:buNone/>
            </a:pPr>
            <a:r>
              <a:rPr b="1" lang="en" sz="4800"/>
              <a:t>PATTERNS</a:t>
            </a:r>
            <a:endParaRPr b="1" sz="4800"/>
          </a:p>
        </p:txBody>
      </p:sp>
      <p:sp>
        <p:nvSpPr>
          <p:cNvPr id="292" name="Google Shape;292;p44">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xEl>
                                              <p:pRg end="0" st="0"/>
                                            </p:txEl>
                                          </p:spTgt>
                                        </p:tgtEl>
                                        <p:attrNameLst>
                                          <p:attrName>style.visibility</p:attrName>
                                        </p:attrNameLst>
                                      </p:cBhvr>
                                      <p:to>
                                        <p:strVal val="visible"/>
                                      </p:to>
                                    </p:set>
                                    <p:animEffect filter="fade" transition="in">
                                      <p:cBhvr>
                                        <p:cTn dur="1000"/>
                                        <p:tgtEl>
                                          <p:spTgt spid="2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xEl>
                                              <p:pRg end="1" st="1"/>
                                            </p:txEl>
                                          </p:spTgt>
                                        </p:tgtEl>
                                        <p:attrNameLst>
                                          <p:attrName>style.visibility</p:attrName>
                                        </p:attrNameLst>
                                      </p:cBhvr>
                                      <p:to>
                                        <p:strVal val="visible"/>
                                      </p:to>
                                    </p:set>
                                    <p:animEffect filter="fade" transition="in">
                                      <p:cBhvr>
                                        <p:cTn dur="1000"/>
                                        <p:tgtEl>
                                          <p:spTgt spid="29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5"/>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Thinking with Patterns</a:t>
            </a:r>
            <a:endParaRPr/>
          </a:p>
        </p:txBody>
      </p:sp>
      <p:sp>
        <p:nvSpPr>
          <p:cNvPr id="298" name="Google Shape;298;p45"/>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Visually solve problems like a computer</a:t>
            </a:r>
            <a:endParaRPr/>
          </a:p>
        </p:txBody>
      </p:sp>
      <p:sp>
        <p:nvSpPr>
          <p:cNvPr id="299" name="Google Shape;299;p45"/>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#4</a:t>
            </a:r>
            <a:endParaRPr b="1" sz="9600">
              <a:latin typeface="Source Sans Pro"/>
              <a:ea typeface="Source Sans Pro"/>
              <a:cs typeface="Source Sans Pro"/>
              <a:sym typeface="Source Sans Pr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FANCY words!</a:t>
            </a:r>
            <a:endParaRPr/>
          </a:p>
        </p:txBody>
      </p:sp>
      <p:pic>
        <p:nvPicPr>
          <p:cNvPr id="305" name="Google Shape;305;p46"/>
          <p:cNvPicPr preferRelativeResize="0"/>
          <p:nvPr/>
        </p:nvPicPr>
        <p:blipFill>
          <a:blip r:embed="rId3">
            <a:alphaModFix/>
          </a:blip>
          <a:stretch>
            <a:fillRect/>
          </a:stretch>
        </p:blipFill>
        <p:spPr>
          <a:xfrm>
            <a:off x="4572000" y="356400"/>
            <a:ext cx="4184225" cy="2069485"/>
          </a:xfrm>
          <a:prstGeom prst="rect">
            <a:avLst/>
          </a:prstGeom>
          <a:noFill/>
          <a:ln>
            <a:noFill/>
          </a:ln>
        </p:spPr>
      </p:pic>
      <p:sp>
        <p:nvSpPr>
          <p:cNvPr id="306" name="Google Shape;306;p46"/>
          <p:cNvSpPr txBox="1"/>
          <p:nvPr/>
        </p:nvSpPr>
        <p:spPr>
          <a:xfrm>
            <a:off x="5495102" y="1633700"/>
            <a:ext cx="2502900" cy="93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Computer Science</a:t>
            </a:r>
            <a:endParaRPr b="1" sz="1700">
              <a:solidFill>
                <a:srgbClr val="FFFFFF"/>
              </a:solidFill>
              <a:latin typeface="Comic Sans MS"/>
              <a:ea typeface="Comic Sans MS"/>
              <a:cs typeface="Comic Sans MS"/>
              <a:sym typeface="Comic Sans MS"/>
            </a:endParaRPr>
          </a:p>
        </p:txBody>
      </p:sp>
      <p:pic>
        <p:nvPicPr>
          <p:cNvPr id="307" name="Google Shape;307;p46"/>
          <p:cNvPicPr preferRelativeResize="0"/>
          <p:nvPr/>
        </p:nvPicPr>
        <p:blipFill>
          <a:blip r:embed="rId4">
            <a:alphaModFix/>
          </a:blip>
          <a:stretch>
            <a:fillRect/>
          </a:stretch>
        </p:blipFill>
        <p:spPr>
          <a:xfrm>
            <a:off x="311700" y="1633690"/>
            <a:ext cx="2502898" cy="3226885"/>
          </a:xfrm>
          <a:prstGeom prst="rect">
            <a:avLst/>
          </a:prstGeom>
          <a:noFill/>
          <a:ln>
            <a:noFill/>
          </a:ln>
        </p:spPr>
      </p:pic>
      <p:sp>
        <p:nvSpPr>
          <p:cNvPr id="308" name="Google Shape;308;p46"/>
          <p:cNvSpPr txBox="1"/>
          <p:nvPr/>
        </p:nvSpPr>
        <p:spPr>
          <a:xfrm>
            <a:off x="2591850" y="3064000"/>
            <a:ext cx="3576300" cy="88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Comic Sans MS"/>
                <a:ea typeface="Comic Sans MS"/>
                <a:cs typeface="Comic Sans MS"/>
                <a:sym typeface="Comic Sans MS"/>
              </a:rPr>
              <a:t>Pattern </a:t>
            </a:r>
            <a:endParaRPr sz="4800">
              <a:latin typeface="Comic Sans MS"/>
              <a:ea typeface="Comic Sans MS"/>
              <a:cs typeface="Comic Sans MS"/>
              <a:sym typeface="Comic Sans MS"/>
            </a:endParaRPr>
          </a:p>
        </p:txBody>
      </p:sp>
      <p:sp>
        <p:nvSpPr>
          <p:cNvPr id="309" name="Google Shape;309;p46"/>
          <p:cNvSpPr txBox="1"/>
          <p:nvPr/>
        </p:nvSpPr>
        <p:spPr>
          <a:xfrm>
            <a:off x="2904325" y="3845475"/>
            <a:ext cx="2811600" cy="6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omic Sans MS"/>
                <a:ea typeface="Comic Sans MS"/>
                <a:cs typeface="Comic Sans MS"/>
                <a:sym typeface="Comic Sans MS"/>
              </a:rPr>
              <a:t>Parts that repeat</a:t>
            </a:r>
            <a:endParaRPr sz="2400">
              <a:latin typeface="Comic Sans MS"/>
              <a:ea typeface="Comic Sans MS"/>
              <a:cs typeface="Comic Sans MS"/>
              <a:sym typeface="Comic Sans MS"/>
            </a:endParaRPr>
          </a:p>
        </p:txBody>
      </p:sp>
      <p:pic>
        <p:nvPicPr>
          <p:cNvPr id="310" name="Google Shape;310;p46"/>
          <p:cNvPicPr preferRelativeResize="0"/>
          <p:nvPr/>
        </p:nvPicPr>
        <p:blipFill>
          <a:blip r:embed="rId5">
            <a:alphaModFix/>
          </a:blip>
          <a:stretch>
            <a:fillRect/>
          </a:stretch>
        </p:blipFill>
        <p:spPr>
          <a:xfrm>
            <a:off x="6168150" y="3272400"/>
            <a:ext cx="2671050" cy="1205441"/>
          </a:xfrm>
          <a:prstGeom prst="rect">
            <a:avLst/>
          </a:prstGeom>
          <a:noFill/>
          <a:ln>
            <a:noFill/>
          </a:ln>
        </p:spPr>
      </p:pic>
      <p:pic>
        <p:nvPicPr>
          <p:cNvPr id="311" name="Google Shape;311;p46"/>
          <p:cNvPicPr preferRelativeResize="0"/>
          <p:nvPr/>
        </p:nvPicPr>
        <p:blipFill>
          <a:blip r:embed="rId6">
            <a:alphaModFix/>
          </a:blip>
          <a:stretch>
            <a:fillRect/>
          </a:stretch>
        </p:blipFill>
        <p:spPr>
          <a:xfrm rot="3293143">
            <a:off x="5470050" y="3281200"/>
            <a:ext cx="1337252" cy="781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47">
            <a:hlinkClick r:id="rId3"/>
          </p:cNvPr>
          <p:cNvPicPr preferRelativeResize="0"/>
          <p:nvPr/>
        </p:nvPicPr>
        <p:blipFill>
          <a:blip r:embed="rId4">
            <a:alphaModFix/>
          </a:blip>
          <a:stretch>
            <a:fillRect/>
          </a:stretch>
        </p:blipFill>
        <p:spPr>
          <a:xfrm>
            <a:off x="1159800" y="152400"/>
            <a:ext cx="6824391" cy="48386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8"/>
          <p:cNvPicPr preferRelativeResize="0"/>
          <p:nvPr/>
        </p:nvPicPr>
        <p:blipFill>
          <a:blip r:embed="rId3">
            <a:alphaModFix/>
          </a:blip>
          <a:stretch>
            <a:fillRect/>
          </a:stretch>
        </p:blipFill>
        <p:spPr>
          <a:xfrm>
            <a:off x="1165600" y="152400"/>
            <a:ext cx="6812789" cy="483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 SPICY!</a:t>
            </a:r>
            <a:endParaRPr/>
          </a:p>
        </p:txBody>
      </p:sp>
      <p:pic>
        <p:nvPicPr>
          <p:cNvPr id="327" name="Google Shape;327;p49"/>
          <p:cNvPicPr preferRelativeResize="0"/>
          <p:nvPr/>
        </p:nvPicPr>
        <p:blipFill>
          <a:blip r:embed="rId3">
            <a:alphaModFix/>
          </a:blip>
          <a:stretch>
            <a:fillRect/>
          </a:stretch>
        </p:blipFill>
        <p:spPr>
          <a:xfrm>
            <a:off x="610288" y="1059625"/>
            <a:ext cx="7923423" cy="38209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4 - SPICIER!</a:t>
            </a:r>
            <a:endParaRPr/>
          </a:p>
        </p:txBody>
      </p:sp>
      <p:pic>
        <p:nvPicPr>
          <p:cNvPr id="333" name="Google Shape;333;p50"/>
          <p:cNvPicPr preferRelativeResize="0"/>
          <p:nvPr/>
        </p:nvPicPr>
        <p:blipFill>
          <a:blip r:embed="rId3">
            <a:alphaModFix/>
          </a:blip>
          <a:stretch>
            <a:fillRect/>
          </a:stretch>
        </p:blipFill>
        <p:spPr>
          <a:xfrm>
            <a:off x="162450" y="1059625"/>
            <a:ext cx="6086099" cy="3820974"/>
          </a:xfrm>
          <a:prstGeom prst="rect">
            <a:avLst/>
          </a:prstGeom>
          <a:noFill/>
          <a:ln>
            <a:noFill/>
          </a:ln>
        </p:spPr>
      </p:pic>
      <p:sp>
        <p:nvSpPr>
          <p:cNvPr id="334" name="Google Shape;334;p50"/>
          <p:cNvSpPr txBox="1"/>
          <p:nvPr/>
        </p:nvSpPr>
        <p:spPr>
          <a:xfrm>
            <a:off x="6308825" y="321475"/>
            <a:ext cx="2642100" cy="4559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Draw one thing that is the same on each circle.</a:t>
            </a:r>
            <a:endParaRPr sz="1600">
              <a:latin typeface="Comic Sans MS"/>
              <a:ea typeface="Comic Sans MS"/>
              <a:cs typeface="Comic Sans MS"/>
              <a:sym typeface="Comic Sans MS"/>
            </a:endParaRPr>
          </a:p>
          <a:p>
            <a:pPr indent="0" lvl="0" marL="45720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Draw one thing that is the same on two circles and a different thing on the other circle.</a:t>
            </a:r>
            <a:endParaRPr sz="1600">
              <a:latin typeface="Comic Sans MS"/>
              <a:ea typeface="Comic Sans MS"/>
              <a:cs typeface="Comic Sans MS"/>
              <a:sym typeface="Comic Sans MS"/>
            </a:endParaRPr>
          </a:p>
          <a:p>
            <a:pPr indent="0" lvl="0" marL="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Draw something different on each circle.</a:t>
            </a:r>
            <a:endParaRPr sz="1600">
              <a:latin typeface="Comic Sans MS"/>
              <a:ea typeface="Comic Sans MS"/>
              <a:cs typeface="Comic Sans MS"/>
              <a:sym typeface="Comic Sans MS"/>
            </a:endParaRPr>
          </a:p>
          <a:p>
            <a:pPr indent="0" lvl="0" marL="45720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Font typeface="Comic Sans MS"/>
              <a:buAutoNum type="arabicPeriod"/>
            </a:pPr>
            <a:r>
              <a:rPr lang="en" sz="1600">
                <a:latin typeface="Comic Sans MS"/>
                <a:ea typeface="Comic Sans MS"/>
                <a:cs typeface="Comic Sans MS"/>
                <a:sym typeface="Comic Sans MS"/>
              </a:rPr>
              <a:t>Decorate outside of your circles.</a:t>
            </a:r>
            <a:endParaRPr sz="1600">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0" st="0"/>
                                            </p:txEl>
                                          </p:spTgt>
                                        </p:tgtEl>
                                        <p:attrNameLst>
                                          <p:attrName>style.visibility</p:attrName>
                                        </p:attrNameLst>
                                      </p:cBhvr>
                                      <p:to>
                                        <p:strVal val="visible"/>
                                      </p:to>
                                    </p:set>
                                    <p:animEffect filter="fade" transition="in">
                                      <p:cBhvr>
                                        <p:cTn dur="1000"/>
                                        <p:tgtEl>
                                          <p:spTgt spid="3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1" st="1"/>
                                            </p:txEl>
                                          </p:spTgt>
                                        </p:tgtEl>
                                        <p:attrNameLst>
                                          <p:attrName>style.visibility</p:attrName>
                                        </p:attrNameLst>
                                      </p:cBhvr>
                                      <p:to>
                                        <p:strVal val="visible"/>
                                      </p:to>
                                    </p:set>
                                    <p:animEffect filter="fade" transition="in">
                                      <p:cBhvr>
                                        <p:cTn dur="1000"/>
                                        <p:tgtEl>
                                          <p:spTgt spid="3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2" st="2"/>
                                            </p:txEl>
                                          </p:spTgt>
                                        </p:tgtEl>
                                        <p:attrNameLst>
                                          <p:attrName>style.visibility</p:attrName>
                                        </p:attrNameLst>
                                      </p:cBhvr>
                                      <p:to>
                                        <p:strVal val="visible"/>
                                      </p:to>
                                    </p:set>
                                    <p:animEffect filter="fade" transition="in">
                                      <p:cBhvr>
                                        <p:cTn dur="1000"/>
                                        <p:tgtEl>
                                          <p:spTgt spid="3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3" st="3"/>
                                            </p:txEl>
                                          </p:spTgt>
                                        </p:tgtEl>
                                        <p:attrNameLst>
                                          <p:attrName>style.visibility</p:attrName>
                                        </p:attrNameLst>
                                      </p:cBhvr>
                                      <p:to>
                                        <p:strVal val="visible"/>
                                      </p:to>
                                    </p:set>
                                    <p:animEffect filter="fade" transition="in">
                                      <p:cBhvr>
                                        <p:cTn dur="1000"/>
                                        <p:tgtEl>
                                          <p:spTgt spid="3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4" st="4"/>
                                            </p:txEl>
                                          </p:spTgt>
                                        </p:tgtEl>
                                        <p:attrNameLst>
                                          <p:attrName>style.visibility</p:attrName>
                                        </p:attrNameLst>
                                      </p:cBhvr>
                                      <p:to>
                                        <p:strVal val="visible"/>
                                      </p:to>
                                    </p:set>
                                    <p:animEffect filter="fade" transition="in">
                                      <p:cBhvr>
                                        <p:cTn dur="1000"/>
                                        <p:tgtEl>
                                          <p:spTgt spid="33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5" st="5"/>
                                            </p:txEl>
                                          </p:spTgt>
                                        </p:tgtEl>
                                        <p:attrNameLst>
                                          <p:attrName>style.visibility</p:attrName>
                                        </p:attrNameLst>
                                      </p:cBhvr>
                                      <p:to>
                                        <p:strVal val="visible"/>
                                      </p:to>
                                    </p:set>
                                    <p:animEffect filter="fade" transition="in">
                                      <p:cBhvr>
                                        <p:cTn dur="1000"/>
                                        <p:tgtEl>
                                          <p:spTgt spid="33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6" st="6"/>
                                            </p:txEl>
                                          </p:spTgt>
                                        </p:tgtEl>
                                        <p:attrNameLst>
                                          <p:attrName>style.visibility</p:attrName>
                                        </p:attrNameLst>
                                      </p:cBhvr>
                                      <p:to>
                                        <p:strVal val="visible"/>
                                      </p:to>
                                    </p:set>
                                    <p:animEffect filter="fade" transition="in">
                                      <p:cBhvr>
                                        <p:cTn dur="1000"/>
                                        <p:tgtEl>
                                          <p:spTgt spid="33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5 - SPICIEST!</a:t>
            </a:r>
            <a:endParaRPr/>
          </a:p>
        </p:txBody>
      </p:sp>
      <p:pic>
        <p:nvPicPr>
          <p:cNvPr id="340" name="Google Shape;340;p51"/>
          <p:cNvPicPr preferRelativeResize="0"/>
          <p:nvPr/>
        </p:nvPicPr>
        <p:blipFill>
          <a:blip r:embed="rId3">
            <a:alphaModFix/>
          </a:blip>
          <a:stretch>
            <a:fillRect/>
          </a:stretch>
        </p:blipFill>
        <p:spPr>
          <a:xfrm>
            <a:off x="1720225" y="1089750"/>
            <a:ext cx="5703553" cy="38209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p:nvPr/>
        </p:nvSpPr>
        <p:spPr>
          <a:xfrm>
            <a:off x="1047100" y="261775"/>
            <a:ext cx="7379100" cy="4237800"/>
          </a:xfrm>
          <a:prstGeom prst="cloudCallout">
            <a:avLst>
              <a:gd fmla="val -54027" name="adj1"/>
              <a:gd fmla="val 57849"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txBox="1"/>
          <p:nvPr/>
        </p:nvSpPr>
        <p:spPr>
          <a:xfrm>
            <a:off x="1924400" y="1351325"/>
            <a:ext cx="5129400" cy="180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100">
                <a:latin typeface="Source Sans Pro"/>
                <a:ea typeface="Source Sans Pro"/>
                <a:cs typeface="Source Sans Pro"/>
                <a:sym typeface="Source Sans Pro"/>
              </a:rPr>
              <a:t>WHAT IS A COMPUTER?</a:t>
            </a:r>
            <a:endParaRPr b="1" sz="7100">
              <a:latin typeface="Source Sans Pro"/>
              <a:ea typeface="Source Sans Pro"/>
              <a:cs typeface="Source Sans Pro"/>
              <a:sym typeface="Source Sans Pr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Listen for patterns</a:t>
            </a:r>
            <a:endParaRPr/>
          </a:p>
        </p:txBody>
      </p:sp>
      <p:pic>
        <p:nvPicPr>
          <p:cNvPr descr="If You're Happy and You Know It Clap Your Hands (song with lyrics) - Animated Nursery Rhymes &amp; Children's Favorite Songs by EFlashApps &#10;&#10;Check out our top ranked collection of educational apps, music and videos: &#10;http://www.eflashapps.com&#10;&#10;Subscribe to our YouTube channel:  &#10;http://www.youtube.com/subscription_center?add_user=eflashapps&#10;&#10;Download Nursery Rhymes Vol 2. from iTunes: &#10;https://itunes.apple.com/us/album/eflashapps-nursery-rhymes/id675323187&#10;&#10;Like us on Facebook for sweepstakes, app updates, music and video releases:&#10;http://www.facebook.com/eflashapps&#10;&#10;LYRICS:&#10; &#10;If you're happy and you know it, clap your hands (clap clap)&#10;If you're happy and you know it, clap your hands (clap clap)&#10;If you're happy and you know it, then your face will surely show it&#10;If you're happy and you know it, clap your hands. (clap clap)&#10;&#10;If you're happy and you know it, stomp your feet (stomp stomp)&#10;If you're happy and you know it, stomp your feet (stomp stomp)&#10;If you're happy and you know it, then your face will surely show it&#10;If you're happy and you know it, stomp your feet. (stomp stomp)&#10;&#10;If you're happy and you know it, shout &quot;Hurray!&quot; (hoo-ray!)&#10;If you're happy and you know it, shout &quot;Hurray!&quot; (hoo-ray!)&#10;If you're happy and you know it, then your face will surely show it&#10;If you're happy and you know it, shout &quot;Hurray!&quot; (hoo-ray!)&#10;&#10;If you're happy and you know it, do all three (clap-clap, stomp-stomp, hoo-ray!)&#10;If you're happy and you know it, do all three (clap-clap, stomp-stomp, hoo-ray!)&#10;If you're happy and you know it, then your face will surely show it&#10;If you're happy and you know it, do all three. (clap-clap, stomp-stomp, hoo-ray!)" id="346" name="Google Shape;346;p52" title="If You Are Happy and You Know It Clap Your Hands (with lyrics)">
            <a:hlinkClick r:id="rId3"/>
          </p:cNvPr>
          <p:cNvPicPr preferRelativeResize="0"/>
          <p:nvPr/>
        </p:nvPicPr>
        <p:blipFill>
          <a:blip r:embed="rId4">
            <a:alphaModFix/>
          </a:blip>
          <a:stretch>
            <a:fillRect/>
          </a:stretch>
        </p:blipFill>
        <p:spPr>
          <a:xfrm>
            <a:off x="1920475" y="1017725"/>
            <a:ext cx="5190674" cy="3893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Listen, look, and move for patterns</a:t>
            </a:r>
            <a:endParaRPr/>
          </a:p>
        </p:txBody>
      </p:sp>
      <p:pic>
        <p:nvPicPr>
          <p:cNvPr descr="Patterns made of shapes, patterns made of grapes. Patterns in the air, patterns everywhere. Patterns in an app, patterns in this rap...so sing and dance along to this lit pattern song by Blazer Fresh!&#10;&#10;Create a free account on GoNoodle.com now and find hundreds of ways to move! -- https://goo.gl/fA6qK3&#10;&#10;You can listen to Blazer Fresh at home or in the car! Banana Banana Meatball is available for stream or download  http://radi.al/BlazerFreshVol1&#10;&#10;Have you subscribed to the GoNoodle YouTube channel? What are you waiting for!? Subscribe today for exclusive content! -- http://goo.gl/FkLrzy&#10;&#10;About GoNoodle&#10;GoNoodle gets kids moving to be their strongest, bravest, silliest, smartest, bestest selves. Over 10 million kids each month are dancing, stretching, running, jumping, deep breathing, and wiggling with GoNoodle at GoNoodle.com -- https://goo.gl/fA6qK3&#10;&#10;&#10;Lyrics: &#10;Patterns in the air&#10;Patterns everywhere!&#10;Patterns made of shapes&#10;Patterns made of grapes&#10;Patterns on a cheetah&#10;Patterns on my feetah&#10;Patterns in an app&#10;Patterns in this rap&#10;&#10;Make a pattern&#10;Make a pattern&#10;Let's make a Pattern&#10;Alright&#10;Make a pattern&#10;Make a pattern&#10;Let's make a Pattern&#10;&#10;Ok, here’s one...&#10;Banana, Banana, Meatball&#10;Banana, Banana, Meatball&#10;Banana, Banana, Meatball&#10;Banana, Banana, Meatball&#10;Banana, Banana, Meatball&#10;&#10;You got it! Turn it up now!&#10;Make a pattern&#10;Make a pattern&#10;Let's make a Pattern&#10;Alright&#10;Make a pattern&#10;Make a pattern&#10;Let's make a Pattern&#10;&#10;Ok. Here's one:&#10;Nod - Clap - Shake your hips&#10;Nod - Clap - Shake your hips&#10;Nod - Clap - Shake your hips&#10;Nod - Clap - Shake your hips&#10;Nod - Clap - Shake your hips&#10;&#10;Bring it back!  C’mon y’all!&#10;&#10;Make a pattern&#10;Make a pattern&#10;Let's make a Pattern&#10;Alright&#10;Make a pattern&#10;Make a pattern&#10;Let's make a Pattern&#10;&#10;Ok. Here's one!&#10;Loud! Loud! Quiet. Quiet.&#10;Loud! Loud! Quiet. Quiet.&#10;Loud! Loud! Quiet. Quiet.&#10;Loud! Loud! Quiet. Quiet.&#10;Loud! Loud! Quiet. Quiet.&#10;&#10;Patterns when I walk&#10;Patterns when I talk&#10;Patterns in my brain&#10;Patterns down the drain!&#10;Patterns on my nail&#10;Patterns on a snail&#10;Patterns on the walls&#10;Going straight into my eyeballs!&#10;&#10;Plaids and Zig Zags, Stripes and Spots&#10;Spirals, Tiles, Tater Tots&#10;Everywhere I look these patterns emerge&#10;And then I start to get this funny urge...&#10;&#10;To make a pattern&#10;Make a pattern&#10;Let's make a Pattern&#10;Alright.&#10;Make a pattern&#10;Make a pattern&#10;Let's make a Pattern&#10;&#10;Ok.last one:&#10;Elbow - Stomach - Stomach - Elbow!&#10;Elbow - Stomach - Stomach - Elbow!&#10;Elbow - Stomach - Stomach - Elbow!&#10;Elbow - Stomach - Stomach - Elbow!&#10;Elbow - Stomach - Stomach - Elbow!&#10;&#10;Patterns in the air&#10;Patterns everywhere!&#10;Patterns made of shapes&#10;Patterns made of grapes&#10;Patterns on a cheetah&#10;Patterns on my feetah&#10;Patterns in an app&#10;Patterns in this rap!&#10;One more time! C’mon!&#10;Make a pattern&#10;Make a pattern&#10;Let's make a Pattern&#10;I really love patterns.&#10;Make a pattern&#10;Make a pattern&#10;Let's make a Pattern&#10;&#10;Jump up and down!&#10;I'm like totally obsessed with patterns.&#10;My nickname is patterns!&#10;Anywhere you look you can see a pattern and point it right out. You just gotta be paying attention." id="352" name="Google Shape;352;p53" title="Banana Banana Meatball - Blazer Fresh | GoNoodle">
            <a:hlinkClick r:id="rId3"/>
          </p:cNvPr>
          <p:cNvPicPr preferRelativeResize="0"/>
          <p:nvPr/>
        </p:nvPicPr>
        <p:blipFill>
          <a:blip r:embed="rId4">
            <a:alphaModFix/>
          </a:blip>
          <a:stretch>
            <a:fillRect/>
          </a:stretch>
        </p:blipFill>
        <p:spPr>
          <a:xfrm>
            <a:off x="1983363" y="1017725"/>
            <a:ext cx="5177275" cy="3882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
        <p:nvSpPr>
          <p:cNvPr id="358" name="Google Shape;358;p54"/>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We are going to think like a computer by breaking down a program into smaller pieces.  We will be using the words</a:t>
            </a:r>
            <a:endParaRPr sz="2400"/>
          </a:p>
          <a:p>
            <a:pPr indent="0" lvl="0" marL="0" rtl="0" algn="ctr">
              <a:spcBef>
                <a:spcPts val="1600"/>
              </a:spcBef>
              <a:spcAft>
                <a:spcPts val="0"/>
              </a:spcAft>
              <a:buNone/>
            </a:pPr>
            <a:r>
              <a:rPr b="1" lang="en" sz="4800"/>
              <a:t>DECOMPOSE</a:t>
            </a:r>
            <a:endParaRPr b="1" sz="4800"/>
          </a:p>
          <a:p>
            <a:pPr indent="0" lvl="0" marL="0" rtl="0" algn="ctr">
              <a:spcBef>
                <a:spcPts val="1600"/>
              </a:spcBef>
              <a:spcAft>
                <a:spcPts val="1600"/>
              </a:spcAft>
              <a:buNone/>
            </a:pPr>
            <a:r>
              <a:rPr b="1" lang="en" sz="4800"/>
              <a:t>MODULARITY</a:t>
            </a:r>
            <a:endParaRPr b="1" sz="4800"/>
          </a:p>
        </p:txBody>
      </p:sp>
      <p:sp>
        <p:nvSpPr>
          <p:cNvPr id="359" name="Google Shape;359;p54">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0" st="0"/>
                                            </p:txEl>
                                          </p:spTgt>
                                        </p:tgtEl>
                                        <p:attrNameLst>
                                          <p:attrName>style.visibility</p:attrName>
                                        </p:attrNameLst>
                                      </p:cBhvr>
                                      <p:to>
                                        <p:strVal val="visible"/>
                                      </p:to>
                                    </p:set>
                                    <p:animEffect filter="fade" transition="in">
                                      <p:cBhvr>
                                        <p:cTn dur="1000"/>
                                        <p:tgtEl>
                                          <p:spTgt spid="3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1" st="1"/>
                                            </p:txEl>
                                          </p:spTgt>
                                        </p:tgtEl>
                                        <p:attrNameLst>
                                          <p:attrName>style.visibility</p:attrName>
                                        </p:attrNameLst>
                                      </p:cBhvr>
                                      <p:to>
                                        <p:strVal val="visible"/>
                                      </p:to>
                                    </p:set>
                                    <p:animEffect filter="fade" transition="in">
                                      <p:cBhvr>
                                        <p:cTn dur="1000"/>
                                        <p:tgtEl>
                                          <p:spTgt spid="3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2" st="2"/>
                                            </p:txEl>
                                          </p:spTgt>
                                        </p:tgtEl>
                                        <p:attrNameLst>
                                          <p:attrName>style.visibility</p:attrName>
                                        </p:attrNameLst>
                                      </p:cBhvr>
                                      <p:to>
                                        <p:strVal val="visible"/>
                                      </p:to>
                                    </p:set>
                                    <p:animEffect filter="fade" transition="in">
                                      <p:cBhvr>
                                        <p:cTn dur="1000"/>
                                        <p:tgtEl>
                                          <p:spTgt spid="35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5"/>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Break it down!</a:t>
            </a:r>
            <a:endParaRPr/>
          </a:p>
        </p:txBody>
      </p:sp>
      <p:sp>
        <p:nvSpPr>
          <p:cNvPr id="365" name="Google Shape;365;p55"/>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Looking at smaller parts of the big picture...</a:t>
            </a:r>
            <a:endParaRPr/>
          </a:p>
        </p:txBody>
      </p:sp>
      <p:sp>
        <p:nvSpPr>
          <p:cNvPr id="366" name="Google Shape;366;p55"/>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#5</a:t>
            </a:r>
            <a:endParaRPr b="1" sz="9600">
              <a:latin typeface="Source Sans Pro"/>
              <a:ea typeface="Source Sans Pro"/>
              <a:cs typeface="Source Sans Pro"/>
              <a:sym typeface="Source Sans Pr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FANCY Words</a:t>
            </a:r>
            <a:endParaRPr/>
          </a:p>
        </p:txBody>
      </p:sp>
      <p:pic>
        <p:nvPicPr>
          <p:cNvPr id="372" name="Google Shape;372;p56"/>
          <p:cNvPicPr preferRelativeResize="0"/>
          <p:nvPr/>
        </p:nvPicPr>
        <p:blipFill>
          <a:blip r:embed="rId3">
            <a:alphaModFix/>
          </a:blip>
          <a:stretch>
            <a:fillRect/>
          </a:stretch>
        </p:blipFill>
        <p:spPr>
          <a:xfrm>
            <a:off x="5292675" y="356400"/>
            <a:ext cx="3463550" cy="1713050"/>
          </a:xfrm>
          <a:prstGeom prst="rect">
            <a:avLst/>
          </a:prstGeom>
          <a:noFill/>
          <a:ln>
            <a:noFill/>
          </a:ln>
        </p:spPr>
      </p:pic>
      <p:sp>
        <p:nvSpPr>
          <p:cNvPr id="373" name="Google Shape;373;p56"/>
          <p:cNvSpPr txBox="1"/>
          <p:nvPr/>
        </p:nvSpPr>
        <p:spPr>
          <a:xfrm>
            <a:off x="5838252" y="1432775"/>
            <a:ext cx="2372400" cy="86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Computer Science</a:t>
            </a:r>
            <a:endParaRPr b="1" sz="1700">
              <a:solidFill>
                <a:srgbClr val="FFFFFF"/>
              </a:solidFill>
              <a:latin typeface="Comic Sans MS"/>
              <a:ea typeface="Comic Sans MS"/>
              <a:cs typeface="Comic Sans MS"/>
              <a:sym typeface="Comic Sans MS"/>
            </a:endParaRPr>
          </a:p>
        </p:txBody>
      </p:sp>
      <p:sp>
        <p:nvSpPr>
          <p:cNvPr id="374" name="Google Shape;374;p56"/>
          <p:cNvSpPr txBox="1"/>
          <p:nvPr/>
        </p:nvSpPr>
        <p:spPr>
          <a:xfrm>
            <a:off x="401850" y="3807400"/>
            <a:ext cx="2933400" cy="79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omic Sans MS"/>
                <a:ea typeface="Comic Sans MS"/>
                <a:cs typeface="Comic Sans MS"/>
                <a:sym typeface="Comic Sans MS"/>
              </a:rPr>
              <a:t>decompose</a:t>
            </a:r>
            <a:endParaRPr b="1" sz="3000">
              <a:latin typeface="Comic Sans MS"/>
              <a:ea typeface="Comic Sans MS"/>
              <a:cs typeface="Comic Sans MS"/>
              <a:sym typeface="Comic Sans MS"/>
            </a:endParaRPr>
          </a:p>
        </p:txBody>
      </p:sp>
      <p:pic>
        <p:nvPicPr>
          <p:cNvPr id="375" name="Google Shape;375;p56"/>
          <p:cNvPicPr preferRelativeResize="0"/>
          <p:nvPr/>
        </p:nvPicPr>
        <p:blipFill>
          <a:blip r:embed="rId4">
            <a:alphaModFix/>
          </a:blip>
          <a:stretch>
            <a:fillRect/>
          </a:stretch>
        </p:blipFill>
        <p:spPr>
          <a:xfrm>
            <a:off x="677925" y="1759525"/>
            <a:ext cx="2381250" cy="2047875"/>
          </a:xfrm>
          <a:prstGeom prst="rect">
            <a:avLst/>
          </a:prstGeom>
          <a:noFill/>
          <a:ln>
            <a:noFill/>
          </a:ln>
        </p:spPr>
      </p:pic>
      <p:pic>
        <p:nvPicPr>
          <p:cNvPr id="376" name="Google Shape;376;p56"/>
          <p:cNvPicPr preferRelativeResize="0"/>
          <p:nvPr/>
        </p:nvPicPr>
        <p:blipFill>
          <a:blip r:embed="rId5">
            <a:alphaModFix/>
          </a:blip>
          <a:stretch>
            <a:fillRect/>
          </a:stretch>
        </p:blipFill>
        <p:spPr>
          <a:xfrm>
            <a:off x="3115950" y="3672500"/>
            <a:ext cx="1535300" cy="1218000"/>
          </a:xfrm>
          <a:prstGeom prst="rect">
            <a:avLst/>
          </a:prstGeom>
          <a:noFill/>
          <a:ln>
            <a:noFill/>
          </a:ln>
        </p:spPr>
      </p:pic>
      <p:sp>
        <p:nvSpPr>
          <p:cNvPr id="377" name="Google Shape;377;p56"/>
          <p:cNvSpPr txBox="1"/>
          <p:nvPr/>
        </p:nvSpPr>
        <p:spPr>
          <a:xfrm>
            <a:off x="5605600" y="2400975"/>
            <a:ext cx="2933400" cy="79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omic Sans MS"/>
                <a:ea typeface="Comic Sans MS"/>
                <a:cs typeface="Comic Sans MS"/>
                <a:sym typeface="Comic Sans MS"/>
              </a:rPr>
              <a:t>modularity</a:t>
            </a:r>
            <a:endParaRPr b="1" sz="3000">
              <a:latin typeface="Comic Sans MS"/>
              <a:ea typeface="Comic Sans MS"/>
              <a:cs typeface="Comic Sans MS"/>
              <a:sym typeface="Comic Sans MS"/>
            </a:endParaRPr>
          </a:p>
        </p:txBody>
      </p:sp>
      <p:pic>
        <p:nvPicPr>
          <p:cNvPr id="378" name="Google Shape;378;p56"/>
          <p:cNvPicPr preferRelativeResize="0"/>
          <p:nvPr/>
        </p:nvPicPr>
        <p:blipFill>
          <a:blip r:embed="rId6">
            <a:alphaModFix/>
          </a:blip>
          <a:stretch>
            <a:fillRect/>
          </a:stretch>
        </p:blipFill>
        <p:spPr>
          <a:xfrm>
            <a:off x="5292675" y="3194475"/>
            <a:ext cx="1928700" cy="1830074"/>
          </a:xfrm>
          <a:prstGeom prst="rect">
            <a:avLst/>
          </a:prstGeom>
          <a:noFill/>
          <a:ln>
            <a:noFill/>
          </a:ln>
        </p:spPr>
      </p:pic>
      <p:pic>
        <p:nvPicPr>
          <p:cNvPr id="379" name="Google Shape;379;p56"/>
          <p:cNvPicPr preferRelativeResize="0"/>
          <p:nvPr/>
        </p:nvPicPr>
        <p:blipFill rotWithShape="1">
          <a:blip r:embed="rId5">
            <a:alphaModFix/>
          </a:blip>
          <a:srcRect b="46271" l="0" r="13013" t="0"/>
          <a:stretch/>
        </p:blipFill>
        <p:spPr>
          <a:xfrm>
            <a:off x="7175000" y="3526000"/>
            <a:ext cx="1969000" cy="964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Listen for the parts...</a:t>
            </a:r>
            <a:endParaRPr/>
          </a:p>
        </p:txBody>
      </p:sp>
      <p:pic>
        <p:nvPicPr>
          <p:cNvPr descr="The Kiboomers! Farming! Kids Songs! Song Lyrics!&#10;★Get this song on iTunes: https://itunes.apple.com/us/album/winter-spring-summer-fall/id1034154828&#10;Watch our 'The Farmer Plants The Seeds' video with song lyrics and sing along with the kids!&#10;&#10;&quot;THE FARMER PLANTS THE SEEDS SONG LYRICS'&#10;&#10;The farmer plants the seeds,  &#10;[Stoop and pretend to plant seeds.]&#10;The farmer plants the seeds&#10;Hi, Ho, the dairy-o,&#10;The farmer plants the seeds.&#10;&#10;The sun comes out to shine &#10;[Make a large circle with arms.] &#10;The sun comes out to shine&#10;Hi- Ho the dairy-O&#10;The sun comes out to shine&#10;&#10;The rain begins to fall &#10;[Hands flutter up and down.]&#10;The rain begins to fall&#10;Hi Ho the dairy-O&#10;The rain begins to fall&#10;&#10;The seeds begin to grow &#10;The seeds begin to grow&#10;[Stand up slowly.]&#10;Hi Ho the dairy-O&#10;The seeds begin to grow&#10;&#10;The vegetables are here&#10;The vegetables are here&#10;Hi ho the dairy-O&#10;The vegetables are here&#10;&#10;The farmer digs them up&#10;The farmer digs them up&#10;Hi ho the dairy-O&#10;The farmer digs them up&#10;&#10;Now, it's time to eat&#10;Now it's time to eat&#10;Hi Ho the dairy-O&#10;Now it's time to eat&#10;&#10;If you like this video, please subscribe to the Kiboomu channel : http://youtube.com/kiboomu&#10;&#10;*********&#10;We're Social, too!&#10;website: http://the kiboomers.com&#10;facebook: http://facebook.com/kiboomu&#10;twitter: http://twitter.com/kiboomu&#10;pinterest: http://pinterest.com/kiboomu&#10;*******&#10;Song: &quot;The Farmer Plants The Seeds&quot; (Kids Songs with Lyrics)&#10;Music Band: The Kiboomers&#10;Animation: Subcutaneo&#10;Vocals &amp; Arrangement: Sara Diamond and Christopher Pennington from The Kiboomers" id="385" name="Google Shape;385;p57" title="Farmer Plants the Seeds | Kids Song | Song Lyrics | Nursery Rhymes | Farming">
            <a:hlinkClick r:id="rId3"/>
          </p:cNvPr>
          <p:cNvPicPr preferRelativeResize="0"/>
          <p:nvPr/>
        </p:nvPicPr>
        <p:blipFill>
          <a:blip r:embed="rId4">
            <a:alphaModFix/>
          </a:blip>
          <a:stretch>
            <a:fillRect/>
          </a:stretch>
        </p:blipFill>
        <p:spPr>
          <a:xfrm>
            <a:off x="2023750" y="1058225"/>
            <a:ext cx="5096500" cy="38223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put the parts together...</a:t>
            </a:r>
            <a:endParaRPr/>
          </a:p>
        </p:txBody>
      </p:sp>
      <p:pic>
        <p:nvPicPr>
          <p:cNvPr id="391" name="Google Shape;391;p58">
            <a:hlinkClick r:id="rId3"/>
          </p:cNvPr>
          <p:cNvPicPr preferRelativeResize="0"/>
          <p:nvPr/>
        </p:nvPicPr>
        <p:blipFill>
          <a:blip r:embed="rId4">
            <a:alphaModFix/>
          </a:blip>
          <a:stretch>
            <a:fillRect/>
          </a:stretch>
        </p:blipFill>
        <p:spPr>
          <a:xfrm>
            <a:off x="208825" y="1124850"/>
            <a:ext cx="1364450" cy="1947500"/>
          </a:xfrm>
          <a:prstGeom prst="rect">
            <a:avLst/>
          </a:prstGeom>
          <a:noFill/>
          <a:ln>
            <a:noFill/>
          </a:ln>
        </p:spPr>
      </p:pic>
      <p:pic>
        <p:nvPicPr>
          <p:cNvPr id="392" name="Google Shape;392;p58"/>
          <p:cNvPicPr preferRelativeResize="0"/>
          <p:nvPr/>
        </p:nvPicPr>
        <p:blipFill>
          <a:blip r:embed="rId5">
            <a:alphaModFix/>
          </a:blip>
          <a:stretch>
            <a:fillRect/>
          </a:stretch>
        </p:blipFill>
        <p:spPr>
          <a:xfrm>
            <a:off x="1757900" y="1124850"/>
            <a:ext cx="1631571" cy="1947500"/>
          </a:xfrm>
          <a:prstGeom prst="rect">
            <a:avLst/>
          </a:prstGeom>
          <a:noFill/>
          <a:ln>
            <a:noFill/>
          </a:ln>
        </p:spPr>
      </p:pic>
      <p:pic>
        <p:nvPicPr>
          <p:cNvPr id="393" name="Google Shape;393;p58"/>
          <p:cNvPicPr preferRelativeResize="0"/>
          <p:nvPr/>
        </p:nvPicPr>
        <p:blipFill>
          <a:blip r:embed="rId6">
            <a:alphaModFix/>
          </a:blip>
          <a:stretch>
            <a:fillRect/>
          </a:stretch>
        </p:blipFill>
        <p:spPr>
          <a:xfrm>
            <a:off x="3574098" y="1068425"/>
            <a:ext cx="1272904" cy="2003925"/>
          </a:xfrm>
          <a:prstGeom prst="rect">
            <a:avLst/>
          </a:prstGeom>
          <a:noFill/>
          <a:ln>
            <a:noFill/>
          </a:ln>
        </p:spPr>
      </p:pic>
      <p:pic>
        <p:nvPicPr>
          <p:cNvPr id="394" name="Google Shape;394;p58"/>
          <p:cNvPicPr preferRelativeResize="0"/>
          <p:nvPr/>
        </p:nvPicPr>
        <p:blipFill>
          <a:blip r:embed="rId7">
            <a:alphaModFix/>
          </a:blip>
          <a:stretch>
            <a:fillRect/>
          </a:stretch>
        </p:blipFill>
        <p:spPr>
          <a:xfrm>
            <a:off x="5031626" y="1068425"/>
            <a:ext cx="1711996" cy="1947500"/>
          </a:xfrm>
          <a:prstGeom prst="rect">
            <a:avLst/>
          </a:prstGeom>
          <a:noFill/>
          <a:ln>
            <a:noFill/>
          </a:ln>
        </p:spPr>
      </p:pic>
      <p:pic>
        <p:nvPicPr>
          <p:cNvPr id="395" name="Google Shape;395;p58"/>
          <p:cNvPicPr preferRelativeResize="0"/>
          <p:nvPr/>
        </p:nvPicPr>
        <p:blipFill>
          <a:blip r:embed="rId8">
            <a:alphaModFix/>
          </a:blip>
          <a:stretch>
            <a:fillRect/>
          </a:stretch>
        </p:blipFill>
        <p:spPr>
          <a:xfrm>
            <a:off x="6847824" y="1068425"/>
            <a:ext cx="1515568" cy="2003925"/>
          </a:xfrm>
          <a:prstGeom prst="rect">
            <a:avLst/>
          </a:prstGeom>
          <a:noFill/>
          <a:ln>
            <a:noFill/>
          </a:ln>
        </p:spPr>
      </p:pic>
      <p:pic>
        <p:nvPicPr>
          <p:cNvPr id="396" name="Google Shape;396;p58"/>
          <p:cNvPicPr preferRelativeResize="0"/>
          <p:nvPr/>
        </p:nvPicPr>
        <p:blipFill>
          <a:blip r:embed="rId9">
            <a:alphaModFix/>
          </a:blip>
          <a:stretch>
            <a:fillRect/>
          </a:stretch>
        </p:blipFill>
        <p:spPr>
          <a:xfrm>
            <a:off x="2529600" y="3131508"/>
            <a:ext cx="1364450" cy="2011992"/>
          </a:xfrm>
          <a:prstGeom prst="rect">
            <a:avLst/>
          </a:prstGeom>
          <a:noFill/>
          <a:ln>
            <a:noFill/>
          </a:ln>
        </p:spPr>
      </p:pic>
      <p:pic>
        <p:nvPicPr>
          <p:cNvPr id="397" name="Google Shape;397;p58"/>
          <p:cNvPicPr preferRelativeResize="0"/>
          <p:nvPr/>
        </p:nvPicPr>
        <p:blipFill>
          <a:blip r:embed="rId10">
            <a:alphaModFix/>
          </a:blip>
          <a:stretch>
            <a:fillRect/>
          </a:stretch>
        </p:blipFill>
        <p:spPr>
          <a:xfrm>
            <a:off x="4312553" y="3093816"/>
            <a:ext cx="1272900" cy="204968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try it...</a:t>
            </a:r>
            <a:endParaRPr/>
          </a:p>
        </p:txBody>
      </p:sp>
      <p:sp>
        <p:nvSpPr>
          <p:cNvPr id="403" name="Google Shape;403;p59"/>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sz="2400"/>
              <a:t>We’re going to watch an awesome robot dance.  The computer scientist didn’t tell us the part of the dance so we are going to have to BREAK IT DOWN! Look for the small parts and after we watch it we will put it back together.</a:t>
            </a:r>
            <a:endParaRPr sz="24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I DO NOT OWN THIS SONG" id="408" name="Google Shape;408;p60" title="JUST DANCE 2018 KIDS Funky Robot By Dancing Bros  5 SUPERSTARS (Wii)">
            <a:hlinkClick r:id="rId3"/>
          </p:cNvPr>
          <p:cNvPicPr preferRelativeResize="0"/>
          <p:nvPr/>
        </p:nvPicPr>
        <p:blipFill>
          <a:blip r:embed="rId4">
            <a:alphaModFix/>
          </a:blip>
          <a:stretch>
            <a:fillRect/>
          </a:stretch>
        </p:blipFill>
        <p:spPr>
          <a:xfrm>
            <a:off x="1353150" y="82100"/>
            <a:ext cx="6437700" cy="4828275"/>
          </a:xfrm>
          <a:prstGeom prst="rect">
            <a:avLst/>
          </a:prstGeom>
          <a:noFill/>
          <a:ln>
            <a:noFill/>
          </a:ln>
        </p:spPr>
      </p:pic>
      <p:pic>
        <p:nvPicPr>
          <p:cNvPr id="409" name="Google Shape;409;p60">
            <a:hlinkClick r:id="rId5"/>
          </p:cNvPr>
          <p:cNvPicPr preferRelativeResize="0"/>
          <p:nvPr/>
        </p:nvPicPr>
        <p:blipFill>
          <a:blip r:embed="rId6">
            <a:alphaModFix/>
          </a:blip>
          <a:stretch>
            <a:fillRect/>
          </a:stretch>
        </p:blipFill>
        <p:spPr>
          <a:xfrm>
            <a:off x="7913725" y="130600"/>
            <a:ext cx="1230275" cy="8554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turn...</a:t>
            </a:r>
            <a:endParaRPr/>
          </a:p>
        </p:txBody>
      </p:sp>
      <p:sp>
        <p:nvSpPr>
          <p:cNvPr id="415" name="Google Shape;415;p61"/>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sz="3600"/>
              <a:t>I am</a:t>
            </a:r>
            <a:r>
              <a:rPr lang="en" sz="3600"/>
              <a:t> going to give you a bunch of small pieces.  You need to put them together to make a robot.</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 computer?</a:t>
            </a:r>
            <a:endParaRPr/>
          </a:p>
        </p:txBody>
      </p:sp>
      <p:pic>
        <p:nvPicPr>
          <p:cNvPr id="99" name="Google Shape;99;p17">
            <a:hlinkClick r:id="rId3"/>
          </p:cNvPr>
          <p:cNvPicPr preferRelativeResize="0"/>
          <p:nvPr/>
        </p:nvPicPr>
        <p:blipFill>
          <a:blip r:embed="rId4">
            <a:alphaModFix/>
          </a:blip>
          <a:stretch>
            <a:fillRect/>
          </a:stretch>
        </p:blipFill>
        <p:spPr>
          <a:xfrm>
            <a:off x="2498688" y="1157150"/>
            <a:ext cx="4146619" cy="37702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While you work listen for the smaller parts that repeat...</a:t>
            </a:r>
            <a:endParaRPr sz="2600"/>
          </a:p>
        </p:txBody>
      </p:sp>
      <p:pic>
        <p:nvPicPr>
          <p:cNvPr descr="Get that sunshine in your pocket and that good soul in your feet as you dance, dance, dance along with the Trolls to this awesome JT song!&#10;&#10;Create a free account on GoNoodle.com now and find hundreds of ways to move! -- https://goo.gl/fA6qK3&#10;&#10;About GoNoodle&#10;GoNoodle gets kids moving to be their strongest, bravest, silliest, smartest, bestest selves. Over 10 million kids each month are dancing, stretching, running, jumping, deep breathing, and wiggling with GoNoodle at GoNoodle.com -- https://goo.gl/fA6qK3&#10;&#10;&#10;Lyrics:&#10;I got this feeling inside my bones&#10;It goes electric, wavey when I turn it on&#10;All through my city, all through my home&#10;We're flying up, no ceiling, when we're in our zone&#10;&#10;I got that sunshine in my pocket&#10;Got that good soul in my feet&#10;I feel that hot blood in my body when it drops, ooh&#10;I can't take my eyes up off it, moving so phenomenally&#10;Room on lock the way we rock it, so don't stop&#10;&#10;And under the lights when everything goes&#10;Nowhere to hide when I'm getting you close&#10;When we move, well, you already know&#10;So just imagine, just imagine, just imagine&#10;Nothing I can see but you when you dance, dance, dance&#10;Feeling good, good, creeping up on you&#10;So just dance, dance, dance, come on&#10;All those things I shouldn't do&#10;But you dance, dance, dance&#10;And ain't nobody leaving soon, so keep dancing&#10;&#10;I can't stop the feeling&#10;So just dance, dance, dance&#10;I can't stop the feeling&#10;So just dance, dance, dance, come on&#10;&#10;Ooh, it's something magical&#10;It's in the air, it's in my blood, it's rushing on&#10;Don't need no reason, don't need control&#10;I fly so high, no ceiling, when I'm in my zone&#10;&#10;'Cause I got that sunshine in my pocket&#10;Got that good soul in my feet&#10;I feel that hot blood in my body when it drops, ooh&#10;I can't take my eyes up off it, moving so phenomenally&#10;Room on lock the way we rock it, so don't stop&#10;&#10;And under the lights when everything goes&#10;Nowhere to hide when I'm getting you close&#10;When we move, well, you already know&#10;So just imagine, just imagine, just imagine&#10;Nothing I can see but you when you dance, dance, dance&#10;Feeling good, good, creeping up on you&#10;So just dance, dance, dance, come on&#10;All those things I shouldn't do&#10;But you dance, dance, dance&#10;And ain't nobody leaving soon, so keep dancing&#10;&#10;I can't stop the feeling&#10;So just dance, dance, dance&#10;I can't stop the feeling&#10;So just dance, dance, dance&#10;I can't stop the feeling&#10;So just dance, dance, dance&#10;I can't stop the feeling&#10;So keep dancing, come on&#10;&#10;I can't stop the, I can't stop the&#10;I can't stop the, I can't stop the&#10;I can't stop the feeling&#10;&#10;Nothing I can see but you when you dance, dance, dance&#10;(I can't stop the feeling)&#10;Feeling good, good, creeping up on you&#10;So just dance, dance, dance, come on&#10;(I can't stop the feeling)&#10;All those things I shouldn't do&#10;But you dance, dance, dance&#10;(I can't stop the feeling)&#10;And ain't nobody leaving soon, so keep dancing&#10;&#10;Everybody sing&#10;(I can't stop the feeling)&#10;Got this feeling in my body&#10;(I can't stop the feeling)&#10;Got this feeling in my body&#10;(I can't stop the feeling)&#10;Wanna see you move your body&#10;(I can't stop the feeling)&#10;Got this feeling in my body&#10;Break it down&#10;Got this feeling in my body&#10;Can't stop the feeling&#10;Got this feeling in my body, come on" id="421" name="Google Shape;421;p62" title="Trolls: Can't Stop The Feeling | GoNoodle">
            <a:hlinkClick r:id="rId3"/>
          </p:cNvPr>
          <p:cNvPicPr preferRelativeResize="0"/>
          <p:nvPr/>
        </p:nvPicPr>
        <p:blipFill>
          <a:blip r:embed="rId4">
            <a:alphaModFix/>
          </a:blip>
          <a:stretch>
            <a:fillRect/>
          </a:stretch>
        </p:blipFill>
        <p:spPr>
          <a:xfrm>
            <a:off x="1990263" y="1058225"/>
            <a:ext cx="5163475" cy="3872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
        <p:nvSpPr>
          <p:cNvPr id="427" name="Google Shape;427;p63"/>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We are going to work on two new ideas:</a:t>
            </a:r>
            <a:endParaRPr sz="3100"/>
          </a:p>
          <a:p>
            <a:pPr indent="0" lvl="0" marL="0" rtl="0" algn="ctr">
              <a:spcBef>
                <a:spcPts val="1600"/>
              </a:spcBef>
              <a:spcAft>
                <a:spcPts val="0"/>
              </a:spcAft>
              <a:buNone/>
            </a:pPr>
            <a:r>
              <a:rPr b="1" lang="en" sz="5300"/>
              <a:t>ALGORITHM</a:t>
            </a:r>
            <a:endParaRPr b="1" sz="5300"/>
          </a:p>
          <a:p>
            <a:pPr indent="0" lvl="0" marL="0" rtl="0" algn="ctr">
              <a:spcBef>
                <a:spcPts val="1600"/>
              </a:spcBef>
              <a:spcAft>
                <a:spcPts val="1600"/>
              </a:spcAft>
              <a:buNone/>
            </a:pPr>
            <a:r>
              <a:rPr b="1" lang="en" sz="5300"/>
              <a:t>PERSERVERANCE </a:t>
            </a:r>
            <a:endParaRPr b="1" sz="5300"/>
          </a:p>
        </p:txBody>
      </p:sp>
      <p:sp>
        <p:nvSpPr>
          <p:cNvPr id="428" name="Google Shape;428;p63">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0" st="0"/>
                                            </p:txEl>
                                          </p:spTgt>
                                        </p:tgtEl>
                                        <p:attrNameLst>
                                          <p:attrName>style.visibility</p:attrName>
                                        </p:attrNameLst>
                                      </p:cBhvr>
                                      <p:to>
                                        <p:strVal val="visible"/>
                                      </p:to>
                                    </p:set>
                                    <p:animEffect filter="fade" transition="in">
                                      <p:cBhvr>
                                        <p:cTn dur="1000"/>
                                        <p:tgtEl>
                                          <p:spTgt spid="4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1" st="1"/>
                                            </p:txEl>
                                          </p:spTgt>
                                        </p:tgtEl>
                                        <p:attrNameLst>
                                          <p:attrName>style.visibility</p:attrName>
                                        </p:attrNameLst>
                                      </p:cBhvr>
                                      <p:to>
                                        <p:strVal val="visible"/>
                                      </p:to>
                                    </p:set>
                                    <p:animEffect filter="fade" transition="in">
                                      <p:cBhvr>
                                        <p:cTn dur="1000"/>
                                        <p:tgtEl>
                                          <p:spTgt spid="4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xEl>
                                              <p:pRg end="2" st="2"/>
                                            </p:txEl>
                                          </p:spTgt>
                                        </p:tgtEl>
                                        <p:attrNameLst>
                                          <p:attrName>style.visibility</p:attrName>
                                        </p:attrNameLst>
                                      </p:cBhvr>
                                      <p:to>
                                        <p:strVal val="visible"/>
                                      </p:to>
                                    </p:set>
                                    <p:animEffect filter="fade" transition="in">
                                      <p:cBhvr>
                                        <p:cTn dur="1000"/>
                                        <p:tgtEl>
                                          <p:spTgt spid="42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4"/>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Nevertheless, they Persevered</a:t>
            </a:r>
            <a:endParaRPr/>
          </a:p>
        </p:txBody>
      </p:sp>
      <p:sp>
        <p:nvSpPr>
          <p:cNvPr id="434" name="Google Shape;434;p64"/>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about algorithms and perseverance</a:t>
            </a:r>
            <a:endParaRPr/>
          </a:p>
        </p:txBody>
      </p:sp>
      <p:sp>
        <p:nvSpPr>
          <p:cNvPr id="435" name="Google Shape;435;p64"/>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#6</a:t>
            </a:r>
            <a:endParaRPr b="1" sz="9600">
              <a:latin typeface="Source Sans Pro"/>
              <a:ea typeface="Source Sans Pro"/>
              <a:cs typeface="Source Sans Pro"/>
              <a:sym typeface="Source Sans Pr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FANCY words</a:t>
            </a:r>
            <a:endParaRPr/>
          </a:p>
        </p:txBody>
      </p:sp>
      <p:pic>
        <p:nvPicPr>
          <p:cNvPr id="441" name="Google Shape;441;p65"/>
          <p:cNvPicPr preferRelativeResize="0"/>
          <p:nvPr/>
        </p:nvPicPr>
        <p:blipFill>
          <a:blip r:embed="rId3">
            <a:alphaModFix/>
          </a:blip>
          <a:stretch>
            <a:fillRect/>
          </a:stretch>
        </p:blipFill>
        <p:spPr>
          <a:xfrm>
            <a:off x="5433325" y="225800"/>
            <a:ext cx="3463550" cy="1713050"/>
          </a:xfrm>
          <a:prstGeom prst="rect">
            <a:avLst/>
          </a:prstGeom>
          <a:noFill/>
          <a:ln>
            <a:noFill/>
          </a:ln>
        </p:spPr>
      </p:pic>
      <p:sp>
        <p:nvSpPr>
          <p:cNvPr id="442" name="Google Shape;442;p65"/>
          <p:cNvSpPr txBox="1"/>
          <p:nvPr/>
        </p:nvSpPr>
        <p:spPr>
          <a:xfrm>
            <a:off x="5978902" y="1352425"/>
            <a:ext cx="2372400" cy="86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FFFFFF"/>
                </a:solidFill>
                <a:latin typeface="Comic Sans MS"/>
                <a:ea typeface="Comic Sans MS"/>
                <a:cs typeface="Comic Sans MS"/>
                <a:sym typeface="Comic Sans MS"/>
              </a:rPr>
              <a:t>Computer Science</a:t>
            </a:r>
            <a:endParaRPr b="1" sz="1700">
              <a:solidFill>
                <a:srgbClr val="FFFFFF"/>
              </a:solidFill>
              <a:latin typeface="Comic Sans MS"/>
              <a:ea typeface="Comic Sans MS"/>
              <a:cs typeface="Comic Sans MS"/>
              <a:sym typeface="Comic Sans MS"/>
            </a:endParaRPr>
          </a:p>
        </p:txBody>
      </p:sp>
      <p:sp>
        <p:nvSpPr>
          <p:cNvPr id="443" name="Google Shape;443;p65"/>
          <p:cNvSpPr txBox="1"/>
          <p:nvPr/>
        </p:nvSpPr>
        <p:spPr>
          <a:xfrm>
            <a:off x="442025" y="1727900"/>
            <a:ext cx="3224700" cy="100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Comic Sans MS"/>
                <a:ea typeface="Comic Sans MS"/>
                <a:cs typeface="Comic Sans MS"/>
                <a:sym typeface="Comic Sans MS"/>
              </a:rPr>
              <a:t>perseverance</a:t>
            </a:r>
            <a:endParaRPr b="1" sz="3600">
              <a:latin typeface="Comic Sans MS"/>
              <a:ea typeface="Comic Sans MS"/>
              <a:cs typeface="Comic Sans MS"/>
              <a:sym typeface="Comic Sans MS"/>
            </a:endParaRPr>
          </a:p>
        </p:txBody>
      </p:sp>
      <p:sp>
        <p:nvSpPr>
          <p:cNvPr id="444" name="Google Shape;444;p65"/>
          <p:cNvSpPr txBox="1"/>
          <p:nvPr/>
        </p:nvSpPr>
        <p:spPr>
          <a:xfrm>
            <a:off x="200900" y="2571750"/>
            <a:ext cx="3857700" cy="148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Comic Sans MS"/>
                <a:ea typeface="Comic Sans MS"/>
                <a:cs typeface="Comic Sans MS"/>
                <a:sym typeface="Comic Sans MS"/>
              </a:rPr>
              <a:t>Trying again and again even when something is very hard.</a:t>
            </a:r>
            <a:endParaRPr sz="2600">
              <a:latin typeface="Comic Sans MS"/>
              <a:ea typeface="Comic Sans MS"/>
              <a:cs typeface="Comic Sans MS"/>
              <a:sym typeface="Comic Sans MS"/>
            </a:endParaRPr>
          </a:p>
        </p:txBody>
      </p:sp>
      <p:pic>
        <p:nvPicPr>
          <p:cNvPr id="445" name="Google Shape;445;p65"/>
          <p:cNvPicPr preferRelativeResize="0"/>
          <p:nvPr/>
        </p:nvPicPr>
        <p:blipFill>
          <a:blip r:embed="rId4">
            <a:alphaModFix/>
          </a:blip>
          <a:stretch>
            <a:fillRect/>
          </a:stretch>
        </p:blipFill>
        <p:spPr>
          <a:xfrm>
            <a:off x="3921599" y="1770425"/>
            <a:ext cx="790875" cy="2188850"/>
          </a:xfrm>
          <a:prstGeom prst="rect">
            <a:avLst/>
          </a:prstGeom>
          <a:noFill/>
          <a:ln>
            <a:noFill/>
          </a:ln>
        </p:spPr>
      </p:pic>
      <p:sp>
        <p:nvSpPr>
          <p:cNvPr id="446" name="Google Shape;446;p65"/>
          <p:cNvSpPr txBox="1"/>
          <p:nvPr/>
        </p:nvSpPr>
        <p:spPr>
          <a:xfrm>
            <a:off x="5672175" y="2362500"/>
            <a:ext cx="3224700" cy="100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Comic Sans MS"/>
                <a:ea typeface="Comic Sans MS"/>
                <a:cs typeface="Comic Sans MS"/>
                <a:sym typeface="Comic Sans MS"/>
              </a:rPr>
              <a:t>algorithm</a:t>
            </a:r>
            <a:endParaRPr b="1" sz="3600">
              <a:latin typeface="Comic Sans MS"/>
              <a:ea typeface="Comic Sans MS"/>
              <a:cs typeface="Comic Sans MS"/>
              <a:sym typeface="Comic Sans MS"/>
            </a:endParaRPr>
          </a:p>
        </p:txBody>
      </p:sp>
      <p:sp>
        <p:nvSpPr>
          <p:cNvPr id="447" name="Google Shape;447;p65"/>
          <p:cNvSpPr txBox="1"/>
          <p:nvPr/>
        </p:nvSpPr>
        <p:spPr>
          <a:xfrm>
            <a:off x="5355675" y="2995400"/>
            <a:ext cx="3857700" cy="148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Comic Sans MS"/>
                <a:ea typeface="Comic Sans MS"/>
                <a:cs typeface="Comic Sans MS"/>
                <a:sym typeface="Comic Sans MS"/>
              </a:rPr>
              <a:t>Going step by step in the right order to finish a job.</a:t>
            </a:r>
            <a:endParaRPr sz="2600">
              <a:latin typeface="Comic Sans MS"/>
              <a:ea typeface="Comic Sans MS"/>
              <a:cs typeface="Comic Sans MS"/>
              <a:sym typeface="Comic Sans MS"/>
            </a:endParaRPr>
          </a:p>
        </p:txBody>
      </p:sp>
      <p:pic>
        <p:nvPicPr>
          <p:cNvPr id="448" name="Google Shape;448;p65"/>
          <p:cNvPicPr preferRelativeResize="0"/>
          <p:nvPr/>
        </p:nvPicPr>
        <p:blipFill>
          <a:blip r:embed="rId5">
            <a:alphaModFix/>
          </a:blip>
          <a:stretch>
            <a:fillRect/>
          </a:stretch>
        </p:blipFill>
        <p:spPr>
          <a:xfrm>
            <a:off x="5001900" y="4174400"/>
            <a:ext cx="1301400" cy="867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this special art?</a:t>
            </a:r>
            <a:endParaRPr/>
          </a:p>
        </p:txBody>
      </p:sp>
      <p:pic>
        <p:nvPicPr>
          <p:cNvPr id="454" name="Google Shape;454;p66"/>
          <p:cNvPicPr preferRelativeResize="0"/>
          <p:nvPr/>
        </p:nvPicPr>
        <p:blipFill>
          <a:blip r:embed="rId3">
            <a:alphaModFix/>
          </a:blip>
          <a:stretch>
            <a:fillRect/>
          </a:stretch>
        </p:blipFill>
        <p:spPr>
          <a:xfrm>
            <a:off x="1931325" y="1147900"/>
            <a:ext cx="5281344" cy="3732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Joey has perseverance just like you!</a:t>
            </a:r>
            <a:endParaRPr/>
          </a:p>
        </p:txBody>
      </p:sp>
      <p:pic>
        <p:nvPicPr>
          <p:cNvPr descr="Want to learn a new skill with this read aloud? Head over to Navigator Learning Solutions and check out the teaching videos!&#10;Navigator Learning Solutions: https://www.youtube.com/channel/UCj_tPeBgOzyrixXZOpB5iuQ  &#10;&#10;We do not own the rights to this story. Please support the official book here:&#10;https://www.amazon.com/More-igami-Dori-Kleber/dp/1536209716/" id="460" name="Google Shape;460;p67" title="More-igami">
            <a:hlinkClick r:id="rId3"/>
          </p:cNvPr>
          <p:cNvPicPr preferRelativeResize="0"/>
          <p:nvPr/>
        </p:nvPicPr>
        <p:blipFill>
          <a:blip r:embed="rId4">
            <a:alphaModFix/>
          </a:blip>
          <a:stretch>
            <a:fillRect/>
          </a:stretch>
        </p:blipFill>
        <p:spPr>
          <a:xfrm>
            <a:off x="1941750" y="1106000"/>
            <a:ext cx="5260500" cy="39453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Algorithms</a:t>
            </a:r>
            <a:endParaRPr/>
          </a:p>
        </p:txBody>
      </p:sp>
      <p:sp>
        <p:nvSpPr>
          <p:cNvPr id="466" name="Google Shape;466;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Computers follow directions called ALGORITHMS.</a:t>
            </a:r>
            <a:endParaRPr sz="2400"/>
          </a:p>
          <a:p>
            <a:pPr indent="0" lvl="0" marL="0" rtl="0" algn="l">
              <a:spcBef>
                <a:spcPts val="1600"/>
              </a:spcBef>
              <a:spcAft>
                <a:spcPts val="0"/>
              </a:spcAft>
              <a:buNone/>
            </a:pPr>
            <a:r>
              <a:rPr lang="en" sz="2400"/>
              <a:t>You are going to be a computer today and follow algorithms.</a:t>
            </a:r>
            <a:endParaRPr sz="2400"/>
          </a:p>
          <a:p>
            <a:pPr indent="0" lvl="0" marL="0" rtl="0" algn="l">
              <a:spcBef>
                <a:spcPts val="1600"/>
              </a:spcBef>
              <a:spcAft>
                <a:spcPts val="0"/>
              </a:spcAft>
              <a:buNone/>
            </a:pPr>
            <a:r>
              <a:rPr lang="en" sz="2400"/>
              <a:t>Your algorithms will be the steps to make origami.</a:t>
            </a:r>
            <a:endParaRPr sz="2400"/>
          </a:p>
          <a:p>
            <a:pPr indent="0" lvl="0" marL="0" rtl="0" algn="l">
              <a:spcBef>
                <a:spcPts val="1600"/>
              </a:spcBef>
              <a:spcAft>
                <a:spcPts val="1600"/>
              </a:spcAft>
              <a:buNone/>
            </a:pPr>
            <a:r>
              <a:rPr lang="en" sz="2400"/>
              <a:t>You will choose one algorithm to follow...</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0" st="0"/>
                                            </p:txEl>
                                          </p:spTgt>
                                        </p:tgtEl>
                                        <p:attrNameLst>
                                          <p:attrName>style.visibility</p:attrName>
                                        </p:attrNameLst>
                                      </p:cBhvr>
                                      <p:to>
                                        <p:strVal val="visible"/>
                                      </p:to>
                                    </p:set>
                                    <p:animEffect filter="fade" transition="in">
                                      <p:cBhvr>
                                        <p:cTn dur="1000"/>
                                        <p:tgtEl>
                                          <p:spTgt spid="4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1" st="1"/>
                                            </p:txEl>
                                          </p:spTgt>
                                        </p:tgtEl>
                                        <p:attrNameLst>
                                          <p:attrName>style.visibility</p:attrName>
                                        </p:attrNameLst>
                                      </p:cBhvr>
                                      <p:to>
                                        <p:strVal val="visible"/>
                                      </p:to>
                                    </p:set>
                                    <p:animEffect filter="fade" transition="in">
                                      <p:cBhvr>
                                        <p:cTn dur="1000"/>
                                        <p:tgtEl>
                                          <p:spTgt spid="4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2" st="2"/>
                                            </p:txEl>
                                          </p:spTgt>
                                        </p:tgtEl>
                                        <p:attrNameLst>
                                          <p:attrName>style.visibility</p:attrName>
                                        </p:attrNameLst>
                                      </p:cBhvr>
                                      <p:to>
                                        <p:strVal val="visible"/>
                                      </p:to>
                                    </p:set>
                                    <p:animEffect filter="fade" transition="in">
                                      <p:cBhvr>
                                        <p:cTn dur="1000"/>
                                        <p:tgtEl>
                                          <p:spTgt spid="4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3" st="3"/>
                                            </p:txEl>
                                          </p:spTgt>
                                        </p:tgtEl>
                                        <p:attrNameLst>
                                          <p:attrName>style.visibility</p:attrName>
                                        </p:attrNameLst>
                                      </p:cBhvr>
                                      <p:to>
                                        <p:strVal val="visible"/>
                                      </p:to>
                                    </p:set>
                                    <p:animEffect filter="fade" transition="in">
                                      <p:cBhvr>
                                        <p:cTn dur="1000"/>
                                        <p:tgtEl>
                                          <p:spTgt spid="46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69">
            <a:hlinkClick r:id="rId3"/>
          </p:cNvPr>
          <p:cNvPicPr preferRelativeResize="0"/>
          <p:nvPr/>
        </p:nvPicPr>
        <p:blipFill>
          <a:blip r:embed="rId4">
            <a:alphaModFix/>
          </a:blip>
          <a:stretch>
            <a:fillRect/>
          </a:stretch>
        </p:blipFill>
        <p:spPr>
          <a:xfrm>
            <a:off x="152400" y="152400"/>
            <a:ext cx="1790525" cy="2349175"/>
          </a:xfrm>
          <a:prstGeom prst="rect">
            <a:avLst/>
          </a:prstGeom>
          <a:noFill/>
          <a:ln>
            <a:noFill/>
          </a:ln>
        </p:spPr>
      </p:pic>
      <p:pic>
        <p:nvPicPr>
          <p:cNvPr id="472" name="Google Shape;472;p69"/>
          <p:cNvPicPr preferRelativeResize="0"/>
          <p:nvPr/>
        </p:nvPicPr>
        <p:blipFill>
          <a:blip r:embed="rId5">
            <a:alphaModFix/>
          </a:blip>
          <a:stretch>
            <a:fillRect/>
          </a:stretch>
        </p:blipFill>
        <p:spPr>
          <a:xfrm>
            <a:off x="2087250" y="152400"/>
            <a:ext cx="1871376" cy="2349175"/>
          </a:xfrm>
          <a:prstGeom prst="rect">
            <a:avLst/>
          </a:prstGeom>
          <a:noFill/>
          <a:ln>
            <a:noFill/>
          </a:ln>
        </p:spPr>
      </p:pic>
      <p:pic>
        <p:nvPicPr>
          <p:cNvPr id="473" name="Google Shape;473;p69"/>
          <p:cNvPicPr preferRelativeResize="0"/>
          <p:nvPr/>
        </p:nvPicPr>
        <p:blipFill>
          <a:blip r:embed="rId6">
            <a:alphaModFix/>
          </a:blip>
          <a:stretch>
            <a:fillRect/>
          </a:stretch>
        </p:blipFill>
        <p:spPr>
          <a:xfrm>
            <a:off x="4111025" y="152400"/>
            <a:ext cx="2838299" cy="2349175"/>
          </a:xfrm>
          <a:prstGeom prst="rect">
            <a:avLst/>
          </a:prstGeom>
          <a:noFill/>
          <a:ln>
            <a:noFill/>
          </a:ln>
        </p:spPr>
      </p:pic>
      <p:pic>
        <p:nvPicPr>
          <p:cNvPr id="474" name="Google Shape;474;p69"/>
          <p:cNvPicPr preferRelativeResize="0"/>
          <p:nvPr/>
        </p:nvPicPr>
        <p:blipFill>
          <a:blip r:embed="rId7">
            <a:alphaModFix/>
          </a:blip>
          <a:stretch>
            <a:fillRect/>
          </a:stretch>
        </p:blipFill>
        <p:spPr>
          <a:xfrm>
            <a:off x="7101725" y="152400"/>
            <a:ext cx="1790525" cy="2296927"/>
          </a:xfrm>
          <a:prstGeom prst="rect">
            <a:avLst/>
          </a:prstGeom>
          <a:noFill/>
          <a:ln>
            <a:noFill/>
          </a:ln>
        </p:spPr>
      </p:pic>
      <p:pic>
        <p:nvPicPr>
          <p:cNvPr id="475" name="Google Shape;475;p69"/>
          <p:cNvPicPr preferRelativeResize="0"/>
          <p:nvPr/>
        </p:nvPicPr>
        <p:blipFill>
          <a:blip r:embed="rId8">
            <a:alphaModFix/>
          </a:blip>
          <a:stretch>
            <a:fillRect/>
          </a:stretch>
        </p:blipFill>
        <p:spPr>
          <a:xfrm>
            <a:off x="152399" y="2609777"/>
            <a:ext cx="1889876" cy="2385734"/>
          </a:xfrm>
          <a:prstGeom prst="rect">
            <a:avLst/>
          </a:prstGeom>
          <a:noFill/>
          <a:ln>
            <a:noFill/>
          </a:ln>
        </p:spPr>
      </p:pic>
      <p:pic>
        <p:nvPicPr>
          <p:cNvPr id="476" name="Google Shape;476;p69"/>
          <p:cNvPicPr preferRelativeResize="0"/>
          <p:nvPr/>
        </p:nvPicPr>
        <p:blipFill>
          <a:blip r:embed="rId9">
            <a:alphaModFix/>
          </a:blip>
          <a:stretch>
            <a:fillRect/>
          </a:stretch>
        </p:blipFill>
        <p:spPr>
          <a:xfrm>
            <a:off x="2118350" y="2650100"/>
            <a:ext cx="1739175" cy="2296924"/>
          </a:xfrm>
          <a:prstGeom prst="rect">
            <a:avLst/>
          </a:prstGeom>
          <a:noFill/>
          <a:ln>
            <a:noFill/>
          </a:ln>
        </p:spPr>
      </p:pic>
      <p:pic>
        <p:nvPicPr>
          <p:cNvPr id="477" name="Google Shape;477;p69"/>
          <p:cNvPicPr preferRelativeResize="0"/>
          <p:nvPr/>
        </p:nvPicPr>
        <p:blipFill>
          <a:blip r:embed="rId10">
            <a:alphaModFix/>
          </a:blip>
          <a:stretch>
            <a:fillRect/>
          </a:stretch>
        </p:blipFill>
        <p:spPr>
          <a:xfrm>
            <a:off x="4167199" y="2603877"/>
            <a:ext cx="1858942" cy="2389373"/>
          </a:xfrm>
          <a:prstGeom prst="rect">
            <a:avLst/>
          </a:prstGeom>
          <a:noFill/>
          <a:ln>
            <a:noFill/>
          </a:ln>
        </p:spPr>
      </p:pic>
      <p:pic>
        <p:nvPicPr>
          <p:cNvPr id="478" name="Google Shape;478;p69"/>
          <p:cNvPicPr preferRelativeResize="0"/>
          <p:nvPr/>
        </p:nvPicPr>
        <p:blipFill>
          <a:blip r:embed="rId11">
            <a:alphaModFix/>
          </a:blip>
          <a:stretch>
            <a:fillRect/>
          </a:stretch>
        </p:blipFill>
        <p:spPr>
          <a:xfrm>
            <a:off x="6593824" y="2603877"/>
            <a:ext cx="1854722" cy="238937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a:t>
            </a:r>
            <a:endParaRPr/>
          </a:p>
        </p:txBody>
      </p:sp>
      <p:sp>
        <p:nvSpPr>
          <p:cNvPr id="484" name="Google Shape;484;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It will be challenging!</a:t>
            </a:r>
            <a:endParaRPr sz="2300"/>
          </a:p>
          <a:p>
            <a:pPr indent="0" lvl="0" marL="0" rtl="0" algn="l">
              <a:spcBef>
                <a:spcPts val="1600"/>
              </a:spcBef>
              <a:spcAft>
                <a:spcPts val="0"/>
              </a:spcAft>
              <a:buNone/>
            </a:pPr>
            <a:r>
              <a:rPr lang="en" sz="2300"/>
              <a:t>You will need to show PERSEVERANCE.</a:t>
            </a:r>
            <a:endParaRPr sz="2300"/>
          </a:p>
          <a:p>
            <a:pPr indent="0" lvl="0" marL="0" rtl="0" algn="l">
              <a:spcBef>
                <a:spcPts val="1600"/>
              </a:spcBef>
              <a:spcAft>
                <a:spcPts val="1600"/>
              </a:spcAft>
              <a:buNone/>
            </a:pPr>
            <a:r>
              <a:rPr lang="en" sz="2300"/>
              <a:t>PERSEVERANCE is trying again and again even if something is very hard.</a:t>
            </a:r>
            <a:endParaRPr sz="2300"/>
          </a:p>
        </p:txBody>
      </p:sp>
      <p:pic>
        <p:nvPicPr>
          <p:cNvPr id="485" name="Google Shape;485;p70"/>
          <p:cNvPicPr preferRelativeResize="0"/>
          <p:nvPr/>
        </p:nvPicPr>
        <p:blipFill>
          <a:blip r:embed="rId3">
            <a:alphaModFix/>
          </a:blip>
          <a:stretch>
            <a:fillRect/>
          </a:stretch>
        </p:blipFill>
        <p:spPr>
          <a:xfrm>
            <a:off x="5314300" y="3318225"/>
            <a:ext cx="2920450" cy="1825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xEl>
                                              <p:pRg end="0" st="0"/>
                                            </p:txEl>
                                          </p:spTgt>
                                        </p:tgtEl>
                                        <p:attrNameLst>
                                          <p:attrName>style.visibility</p:attrName>
                                        </p:attrNameLst>
                                      </p:cBhvr>
                                      <p:to>
                                        <p:strVal val="visible"/>
                                      </p:to>
                                    </p:set>
                                    <p:animEffect filter="fade" transition="in">
                                      <p:cBhvr>
                                        <p:cTn dur="1000"/>
                                        <p:tgtEl>
                                          <p:spTgt spid="4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xEl>
                                              <p:pRg end="1" st="1"/>
                                            </p:txEl>
                                          </p:spTgt>
                                        </p:tgtEl>
                                        <p:attrNameLst>
                                          <p:attrName>style.visibility</p:attrName>
                                        </p:attrNameLst>
                                      </p:cBhvr>
                                      <p:to>
                                        <p:strVal val="visible"/>
                                      </p:to>
                                    </p:set>
                                    <p:animEffect filter="fade" transition="in">
                                      <p:cBhvr>
                                        <p:cTn dur="1000"/>
                                        <p:tgtEl>
                                          <p:spTgt spid="4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xEl>
                                              <p:pRg end="2" st="2"/>
                                            </p:txEl>
                                          </p:spTgt>
                                        </p:tgtEl>
                                        <p:attrNameLst>
                                          <p:attrName>style.visibility</p:attrName>
                                        </p:attrNameLst>
                                      </p:cBhvr>
                                      <p:to>
                                        <p:strVal val="visible"/>
                                      </p:to>
                                    </p:set>
                                    <p:animEffect filter="fade" transition="in">
                                      <p:cBhvr>
                                        <p:cTn dur="1000"/>
                                        <p:tgtEl>
                                          <p:spTgt spid="4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share!</a:t>
            </a:r>
            <a:endParaRPr/>
          </a:p>
        </p:txBody>
      </p:sp>
      <p:sp>
        <p:nvSpPr>
          <p:cNvPr id="491" name="Google Shape;491;p71"/>
          <p:cNvSpPr txBox="1"/>
          <p:nvPr>
            <p:ph idx="1" type="body"/>
          </p:nvPr>
        </p:nvSpPr>
        <p:spPr>
          <a:xfrm>
            <a:off x="231325" y="2001250"/>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t>I tried to make a ________________.</a:t>
            </a:r>
            <a:endParaRPr sz="3400"/>
          </a:p>
          <a:p>
            <a:pPr indent="0" lvl="0" marL="0" rtl="0" algn="l">
              <a:spcBef>
                <a:spcPts val="1600"/>
              </a:spcBef>
              <a:spcAft>
                <a:spcPts val="0"/>
              </a:spcAft>
              <a:buNone/>
            </a:pPr>
            <a:r>
              <a:rPr lang="en" sz="3400"/>
              <a:t>It was very challenging.</a:t>
            </a:r>
            <a:endParaRPr sz="3400"/>
          </a:p>
          <a:p>
            <a:pPr indent="0" lvl="0" marL="0" rtl="0" algn="l">
              <a:spcBef>
                <a:spcPts val="1600"/>
              </a:spcBef>
              <a:spcAft>
                <a:spcPts val="1600"/>
              </a:spcAft>
              <a:buNone/>
            </a:pPr>
            <a:r>
              <a:rPr lang="en" sz="3400"/>
              <a:t>I had to show PERSEVERANCE!</a:t>
            </a:r>
            <a:endParaRPr sz="3400"/>
          </a:p>
        </p:txBody>
      </p:sp>
      <p:pic>
        <p:nvPicPr>
          <p:cNvPr id="492" name="Google Shape;492;p71">
            <a:hlinkClick r:id="rId3"/>
          </p:cNvPr>
          <p:cNvPicPr preferRelativeResize="0"/>
          <p:nvPr/>
        </p:nvPicPr>
        <p:blipFill>
          <a:blip r:embed="rId4">
            <a:alphaModFix/>
          </a:blip>
          <a:stretch>
            <a:fillRect/>
          </a:stretch>
        </p:blipFill>
        <p:spPr>
          <a:xfrm>
            <a:off x="6964950" y="120575"/>
            <a:ext cx="2008275" cy="13963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0" st="0"/>
                                            </p:txEl>
                                          </p:spTgt>
                                        </p:tgtEl>
                                        <p:attrNameLst>
                                          <p:attrName>style.visibility</p:attrName>
                                        </p:attrNameLst>
                                      </p:cBhvr>
                                      <p:to>
                                        <p:strVal val="visible"/>
                                      </p:to>
                                    </p:set>
                                    <p:animEffect filter="fade" transition="in">
                                      <p:cBhvr>
                                        <p:cTn dur="1000"/>
                                        <p:tgtEl>
                                          <p:spTgt spid="4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1" st="1"/>
                                            </p:txEl>
                                          </p:spTgt>
                                        </p:tgtEl>
                                        <p:attrNameLst>
                                          <p:attrName>style.visibility</p:attrName>
                                        </p:attrNameLst>
                                      </p:cBhvr>
                                      <p:to>
                                        <p:strVal val="visible"/>
                                      </p:to>
                                    </p:set>
                                    <p:animEffect filter="fade" transition="in">
                                      <p:cBhvr>
                                        <p:cTn dur="1000"/>
                                        <p:tgtEl>
                                          <p:spTgt spid="4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2" st="2"/>
                                            </p:txEl>
                                          </p:spTgt>
                                        </p:tgtEl>
                                        <p:attrNameLst>
                                          <p:attrName>style.visibility</p:attrName>
                                        </p:attrNameLst>
                                      </p:cBhvr>
                                      <p:to>
                                        <p:strVal val="visible"/>
                                      </p:to>
                                    </p:set>
                                    <p:animEffect filter="fade" transition="in">
                                      <p:cBhvr>
                                        <p:cTn dur="1000"/>
                                        <p:tgtEl>
                                          <p:spTgt spid="49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at your computer...</a:t>
            </a:r>
            <a:endParaRPr/>
          </a:p>
        </p:txBody>
      </p:sp>
      <p:sp>
        <p:nvSpPr>
          <p:cNvPr id="105" name="Google Shape;105;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SzPts val="3000"/>
              <a:buAutoNum type="arabicPeriod"/>
            </a:pPr>
            <a:r>
              <a:rPr lang="en" sz="3000"/>
              <a:t>How does your computer work?  Do you press buttons or talk to it?</a:t>
            </a:r>
            <a:endParaRPr sz="3000"/>
          </a:p>
          <a:p>
            <a:pPr indent="-419100" lvl="0" marL="457200" rtl="0" algn="l">
              <a:spcBef>
                <a:spcPts val="0"/>
              </a:spcBef>
              <a:spcAft>
                <a:spcPts val="0"/>
              </a:spcAft>
              <a:buSzPts val="3000"/>
              <a:buAutoNum type="arabicPeriod"/>
            </a:pPr>
            <a:r>
              <a:rPr lang="en" sz="3000"/>
              <a:t>Does it solve a problem for someone?</a:t>
            </a:r>
            <a:endParaRPr sz="3000"/>
          </a:p>
          <a:p>
            <a:pPr indent="-419100" lvl="0" marL="457200" rtl="0" algn="l">
              <a:spcBef>
                <a:spcPts val="0"/>
              </a:spcBef>
              <a:spcAft>
                <a:spcPts val="0"/>
              </a:spcAft>
              <a:buSzPts val="3000"/>
              <a:buAutoNum type="arabicPeriod"/>
            </a:pPr>
            <a:r>
              <a:rPr lang="en" sz="3000"/>
              <a:t>Can we express our feelings or ideas using your computer?</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0" st="0"/>
                                            </p:txEl>
                                          </p:spTgt>
                                        </p:tgtEl>
                                        <p:attrNameLst>
                                          <p:attrName>style.visibility</p:attrName>
                                        </p:attrNameLst>
                                      </p:cBhvr>
                                      <p:to>
                                        <p:strVal val="visible"/>
                                      </p:to>
                                    </p:set>
                                    <p:animEffect filter="fade" transition="in">
                                      <p:cBhvr>
                                        <p:cTn dur="1000"/>
                                        <p:tgtEl>
                                          <p:spTgt spid="1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1" st="1"/>
                                            </p:txEl>
                                          </p:spTgt>
                                        </p:tgtEl>
                                        <p:attrNameLst>
                                          <p:attrName>style.visibility</p:attrName>
                                        </p:attrNameLst>
                                      </p:cBhvr>
                                      <p:to>
                                        <p:strVal val="visible"/>
                                      </p:to>
                                    </p:set>
                                    <p:animEffect filter="fade" transition="in">
                                      <p:cBhvr>
                                        <p:cTn dur="1000"/>
                                        <p:tgtEl>
                                          <p:spTgt spid="1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2" st="2"/>
                                            </p:txEl>
                                          </p:spTgt>
                                        </p:tgtEl>
                                        <p:attrNameLst>
                                          <p:attrName>style.visibility</p:attrName>
                                        </p:attrNameLst>
                                      </p:cBhvr>
                                      <p:to>
                                        <p:strVal val="visible"/>
                                      </p:to>
                                    </p:set>
                                    <p:animEffect filter="fade" transition="in">
                                      <p:cBhvr>
                                        <p:cTn dur="1000"/>
                                        <p:tgtEl>
                                          <p:spTgt spid="10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little more information...</a:t>
            </a:r>
            <a:endParaRPr/>
          </a:p>
        </p:txBody>
      </p:sp>
      <p:pic>
        <p:nvPicPr>
          <p:cNvPr descr="We use computers for all kinds of things, like talking to our friends, doing our homework, and watching SciShow Kids! But have you ever wondered how computers can do all of this cool stuff?&#10;&#10;For more on Computer Science: https://ytkids.app.goo.gl/lHc3&#10;&#10;----------&#10;Like SciShow? Want to help support us, and also get things to put on your walls, cover your torso and hold your liquids? Check out our awesome products over at DFTBA Records: http://dftba.com/SciShow&#10;&#10;Or help support us by becoming our patron on Patreon:&#10;https://www.patreon.com/scishow&#10;----------&#10;Looking for SciShow elsewhere on the internet?&#10;Facebook: http://www.facebook.com/scishow&#10;Twitter: http://www.twitter.com/scishow&#10;Tumblr: http://scishow.tumblr.com&#10;Instagram: http://instagram.com/thescishow&#10;&#10;SOURCES:&#10;http://iss.schoolwires.com/cms/lib4/NC01000579/Centricity/Domain/2215/kindergarten.pdf&#10;https://www.unm.edu/~tbeach/terms/inputoutput.html" id="111" name="Google Shape;111;p19" title="How Do Computers Work? - #CSforAll">
            <a:hlinkClick r:id="rId3"/>
          </p:cNvPr>
          <p:cNvPicPr preferRelativeResize="0"/>
          <p:nvPr/>
        </p:nvPicPr>
        <p:blipFill>
          <a:blip r:embed="rId4">
            <a:alphaModFix/>
          </a:blip>
          <a:stretch>
            <a:fillRect/>
          </a:stretch>
        </p:blipFill>
        <p:spPr>
          <a:xfrm>
            <a:off x="1956888" y="1068425"/>
            <a:ext cx="5230234" cy="3922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a:t>
            </a:r>
            <a:endParaRPr/>
          </a:p>
        </p:txBody>
      </p:sp>
      <p:sp>
        <p:nvSpPr>
          <p:cNvPr id="117" name="Google Shape;117;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We are going to learn two new words:</a:t>
            </a:r>
            <a:endParaRPr sz="3600"/>
          </a:p>
          <a:p>
            <a:pPr indent="0" lvl="0" marL="0" rtl="0" algn="ctr">
              <a:spcBef>
                <a:spcPts val="1600"/>
              </a:spcBef>
              <a:spcAft>
                <a:spcPts val="0"/>
              </a:spcAft>
              <a:buNone/>
            </a:pPr>
            <a:r>
              <a:rPr b="1" lang="en" sz="6000"/>
              <a:t>INPUT</a:t>
            </a:r>
            <a:endParaRPr b="1" sz="6000"/>
          </a:p>
          <a:p>
            <a:pPr indent="0" lvl="0" marL="0" rtl="0" algn="ctr">
              <a:spcBef>
                <a:spcPts val="1600"/>
              </a:spcBef>
              <a:spcAft>
                <a:spcPts val="1600"/>
              </a:spcAft>
              <a:buNone/>
            </a:pPr>
            <a:r>
              <a:rPr b="1" lang="en" sz="6000"/>
              <a:t>OUTPUT</a:t>
            </a:r>
            <a:endParaRPr b="1" sz="6000"/>
          </a:p>
        </p:txBody>
      </p:sp>
      <p:sp>
        <p:nvSpPr>
          <p:cNvPr id="118" name="Google Shape;118;p20">
            <a:hlinkClick action="ppaction://hlinkshowjump?jump=firstslide"/>
          </p:cNvPr>
          <p:cNvSpPr/>
          <p:nvPr/>
        </p:nvSpPr>
        <p:spPr>
          <a:xfrm>
            <a:off x="8081575" y="4203600"/>
            <a:ext cx="954600" cy="8586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900FF"/>
                </a:solidFill>
              </a:rPr>
              <a:t>Home</a:t>
            </a:r>
            <a:endParaRPr b="1" sz="1500">
              <a:solidFill>
                <a:srgbClr val="99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0" st="0"/>
                                            </p:txEl>
                                          </p:spTgt>
                                        </p:tgtEl>
                                        <p:attrNameLst>
                                          <p:attrName>style.visibility</p:attrName>
                                        </p:attrNameLst>
                                      </p:cBhvr>
                                      <p:to>
                                        <p:strVal val="visible"/>
                                      </p:to>
                                    </p:set>
                                    <p:animEffect filter="fade" transition="in">
                                      <p:cBhvr>
                                        <p:cTn dur="1000"/>
                                        <p:tgtEl>
                                          <p:spTgt spid="1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1" st="1"/>
                                            </p:txEl>
                                          </p:spTgt>
                                        </p:tgtEl>
                                        <p:attrNameLst>
                                          <p:attrName>style.visibility</p:attrName>
                                        </p:attrNameLst>
                                      </p:cBhvr>
                                      <p:to>
                                        <p:strVal val="visible"/>
                                      </p:to>
                                    </p:set>
                                    <p:animEffect filter="fade" transition="in">
                                      <p:cBhvr>
                                        <p:cTn dur="1000"/>
                                        <p:tgtEl>
                                          <p:spTgt spid="1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2" st="2"/>
                                            </p:txEl>
                                          </p:spTgt>
                                        </p:tgtEl>
                                        <p:attrNameLst>
                                          <p:attrName>style.visibility</p:attrName>
                                        </p:attrNameLst>
                                      </p:cBhvr>
                                      <p:to>
                                        <p:strVal val="visible"/>
                                      </p:to>
                                    </p:set>
                                    <p:animEffect filter="fade" transition="in">
                                      <p:cBhvr>
                                        <p:cTn dur="1000"/>
                                        <p:tgtEl>
                                          <p:spTgt spid="11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That Could Be A Computer!</a:t>
            </a:r>
            <a:endParaRPr/>
          </a:p>
        </p:txBody>
      </p:sp>
      <p:sp>
        <p:nvSpPr>
          <p:cNvPr id="124" name="Google Shape;124;p21"/>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Input and Output</a:t>
            </a:r>
            <a:endParaRPr/>
          </a:p>
        </p:txBody>
      </p:sp>
      <p:sp>
        <p:nvSpPr>
          <p:cNvPr id="125" name="Google Shape;125;p21"/>
          <p:cNvSpPr txBox="1"/>
          <p:nvPr/>
        </p:nvSpPr>
        <p:spPr>
          <a:xfrm>
            <a:off x="7338300" y="3481200"/>
            <a:ext cx="1805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600">
                <a:latin typeface="Source Sans Pro"/>
                <a:ea typeface="Source Sans Pro"/>
                <a:cs typeface="Source Sans Pro"/>
                <a:sym typeface="Source Sans Pro"/>
              </a:rPr>
              <a:t>#2</a:t>
            </a:r>
            <a:endParaRPr b="1" sz="9600">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