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Lato-regular.fntdata"/><Relationship Id="rId16" Type="http://schemas.openxmlformats.org/officeDocument/2006/relationships/font" Target="fonts/Raleway-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fc70ef3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fc70ef3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fc70ef3a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fc70ef3a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fc70ef3a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fc70ef3a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fc70ef3a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fc70ef3a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fc70ef3a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fc70ef3a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fc70ef3a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fc70ef3a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fc70ef3a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fc70ef3a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drive.google.com/file/d/1s58lar7ZdBXDWMkpnCGBQ-jpvkT49faY/view?usp=sharin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P2Fc0Aj_u58"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computer?</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computer science?</a:t>
            </a:r>
            <a:endParaRPr/>
          </a:p>
        </p:txBody>
      </p:sp>
      <p:sp>
        <p:nvSpPr>
          <p:cNvPr id="88" name="Google Shape;88;p13"/>
          <p:cNvSpPr txBox="1"/>
          <p:nvPr/>
        </p:nvSpPr>
        <p:spPr>
          <a:xfrm>
            <a:off x="7338300" y="3481200"/>
            <a:ext cx="18057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600">
                <a:latin typeface="Source Sans Pro"/>
                <a:ea typeface="Source Sans Pro"/>
                <a:cs typeface="Source Sans Pro"/>
                <a:sym typeface="Source Sans Pro"/>
              </a:rPr>
              <a:t>#1</a:t>
            </a:r>
            <a:endParaRPr b="1" sz="96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Computer Science</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3100"/>
              <a:t>Computer science is</a:t>
            </a:r>
            <a:endParaRPr b="1" sz="3100"/>
          </a:p>
          <a:p>
            <a:pPr indent="0" lvl="0" marL="0" rtl="0" algn="l">
              <a:spcBef>
                <a:spcPts val="1200"/>
              </a:spcBef>
              <a:spcAft>
                <a:spcPts val="0"/>
              </a:spcAft>
              <a:buNone/>
            </a:pPr>
            <a:r>
              <a:rPr b="1" lang="en" sz="3100"/>
              <a:t>using the power of computers</a:t>
            </a:r>
            <a:endParaRPr b="1" sz="3100"/>
          </a:p>
          <a:p>
            <a:pPr indent="0" lvl="0" marL="0" rtl="0" algn="l">
              <a:spcBef>
                <a:spcPts val="1200"/>
              </a:spcBef>
              <a:spcAft>
                <a:spcPts val="0"/>
              </a:spcAft>
              <a:buNone/>
            </a:pPr>
            <a:r>
              <a:rPr b="1" lang="en" sz="3100"/>
              <a:t>to solve our problems</a:t>
            </a:r>
            <a:endParaRPr b="1" sz="3100"/>
          </a:p>
          <a:p>
            <a:pPr indent="0" lvl="0" marL="0" rtl="0" algn="l">
              <a:spcBef>
                <a:spcPts val="1200"/>
              </a:spcBef>
              <a:spcAft>
                <a:spcPts val="1200"/>
              </a:spcAft>
              <a:buNone/>
            </a:pPr>
            <a:r>
              <a:rPr b="1" lang="en" sz="3100"/>
              <a:t>and express ourselves!</a:t>
            </a:r>
            <a:endParaRPr b="1" sz="3100"/>
          </a:p>
        </p:txBody>
      </p:sp>
      <p:pic>
        <p:nvPicPr>
          <p:cNvPr id="95" name="Google Shape;95;p14"/>
          <p:cNvPicPr preferRelativeResize="0"/>
          <p:nvPr/>
        </p:nvPicPr>
        <p:blipFill>
          <a:blip r:embed="rId3">
            <a:alphaModFix/>
          </a:blip>
          <a:stretch>
            <a:fillRect/>
          </a:stretch>
        </p:blipFill>
        <p:spPr>
          <a:xfrm>
            <a:off x="4176198" y="955225"/>
            <a:ext cx="946074" cy="1018701"/>
          </a:xfrm>
          <a:prstGeom prst="rect">
            <a:avLst/>
          </a:prstGeom>
          <a:noFill/>
          <a:ln>
            <a:noFill/>
          </a:ln>
        </p:spPr>
      </p:pic>
      <p:pic>
        <p:nvPicPr>
          <p:cNvPr id="96" name="Google Shape;96;p14"/>
          <p:cNvPicPr preferRelativeResize="0"/>
          <p:nvPr/>
        </p:nvPicPr>
        <p:blipFill>
          <a:blip r:embed="rId4">
            <a:alphaModFix/>
          </a:blip>
          <a:stretch>
            <a:fillRect/>
          </a:stretch>
        </p:blipFill>
        <p:spPr>
          <a:xfrm>
            <a:off x="5441000" y="920973"/>
            <a:ext cx="813850" cy="1087199"/>
          </a:xfrm>
          <a:prstGeom prst="rect">
            <a:avLst/>
          </a:prstGeom>
          <a:noFill/>
          <a:ln>
            <a:noFill/>
          </a:ln>
        </p:spPr>
      </p:pic>
      <p:pic>
        <p:nvPicPr>
          <p:cNvPr id="97" name="Google Shape;97;p14"/>
          <p:cNvPicPr preferRelativeResize="0"/>
          <p:nvPr/>
        </p:nvPicPr>
        <p:blipFill>
          <a:blip r:embed="rId5">
            <a:alphaModFix/>
          </a:blip>
          <a:stretch>
            <a:fillRect/>
          </a:stretch>
        </p:blipFill>
        <p:spPr>
          <a:xfrm>
            <a:off x="6204750" y="1815425"/>
            <a:ext cx="1770651" cy="885325"/>
          </a:xfrm>
          <a:prstGeom prst="rect">
            <a:avLst/>
          </a:prstGeom>
          <a:noFill/>
          <a:ln>
            <a:noFill/>
          </a:ln>
        </p:spPr>
      </p:pic>
      <p:pic>
        <p:nvPicPr>
          <p:cNvPr id="98" name="Google Shape;98;p14"/>
          <p:cNvPicPr preferRelativeResize="0"/>
          <p:nvPr/>
        </p:nvPicPr>
        <p:blipFill rotWithShape="1">
          <a:blip r:embed="rId6">
            <a:alphaModFix/>
          </a:blip>
          <a:srcRect b="75876" l="13623" r="61851" t="6910"/>
          <a:stretch/>
        </p:blipFill>
        <p:spPr>
          <a:xfrm>
            <a:off x="6617037" y="2620125"/>
            <a:ext cx="946074" cy="885325"/>
          </a:xfrm>
          <a:prstGeom prst="rect">
            <a:avLst/>
          </a:prstGeom>
          <a:noFill/>
          <a:ln>
            <a:noFill/>
          </a:ln>
        </p:spPr>
      </p:pic>
      <p:pic>
        <p:nvPicPr>
          <p:cNvPr id="99" name="Google Shape;99;p14"/>
          <p:cNvPicPr preferRelativeResize="0"/>
          <p:nvPr/>
        </p:nvPicPr>
        <p:blipFill rotWithShape="1">
          <a:blip r:embed="rId7">
            <a:alphaModFix/>
          </a:blip>
          <a:srcRect b="0" l="45581" r="11847" t="0"/>
          <a:stretch/>
        </p:blipFill>
        <p:spPr>
          <a:xfrm>
            <a:off x="6745849" y="3505450"/>
            <a:ext cx="688439" cy="108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p:nvPr/>
        </p:nvSpPr>
        <p:spPr>
          <a:xfrm>
            <a:off x="1047100" y="261775"/>
            <a:ext cx="7379100" cy="4237800"/>
          </a:xfrm>
          <a:prstGeom prst="cloudCallout">
            <a:avLst>
              <a:gd fmla="val -54027" name="adj1"/>
              <a:gd fmla="val 57849"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nvSpPr>
        <p:spPr>
          <a:xfrm>
            <a:off x="1924400" y="1351325"/>
            <a:ext cx="5129400" cy="180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100">
                <a:latin typeface="Source Sans Pro"/>
                <a:ea typeface="Source Sans Pro"/>
                <a:cs typeface="Source Sans Pro"/>
                <a:sym typeface="Source Sans Pro"/>
              </a:rPr>
              <a:t>WHAT IS A COMPUTER?</a:t>
            </a:r>
            <a:endParaRPr b="1" sz="71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computer?</a:t>
            </a:r>
            <a:endParaRPr/>
          </a:p>
        </p:txBody>
      </p:sp>
      <p:pic>
        <p:nvPicPr>
          <p:cNvPr id="111" name="Google Shape;111;p16">
            <a:hlinkClick r:id="rId3"/>
          </p:cNvPr>
          <p:cNvPicPr preferRelativeResize="0"/>
          <p:nvPr/>
        </p:nvPicPr>
        <p:blipFill>
          <a:blip r:embed="rId4">
            <a:alphaModFix/>
          </a:blip>
          <a:stretch>
            <a:fillRect/>
          </a:stretch>
        </p:blipFill>
        <p:spPr>
          <a:xfrm>
            <a:off x="4371088" y="973575"/>
            <a:ext cx="4146619" cy="3770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Look at your computer...</a:t>
            </a:r>
            <a:endParaRPr/>
          </a:p>
        </p:txBody>
      </p:sp>
      <p:sp>
        <p:nvSpPr>
          <p:cNvPr id="117" name="Google Shape;117;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404812" lvl="0" marL="457200" rtl="0" algn="l">
              <a:spcBef>
                <a:spcPts val="0"/>
              </a:spcBef>
              <a:spcAft>
                <a:spcPts val="0"/>
              </a:spcAft>
              <a:buSzPct val="100000"/>
              <a:buAutoNum type="arabicPeriod"/>
            </a:pPr>
            <a:r>
              <a:rPr lang="en" sz="3000"/>
              <a:t>How does your computer work?  Do you press buttons or talk to it?</a:t>
            </a:r>
            <a:endParaRPr sz="3000"/>
          </a:p>
          <a:p>
            <a:pPr indent="-404812" lvl="0" marL="457200" rtl="0" algn="l">
              <a:spcBef>
                <a:spcPts val="0"/>
              </a:spcBef>
              <a:spcAft>
                <a:spcPts val="0"/>
              </a:spcAft>
              <a:buSzPct val="100000"/>
              <a:buAutoNum type="arabicPeriod"/>
            </a:pPr>
            <a:r>
              <a:rPr lang="en" sz="3000"/>
              <a:t>Does it solve a problem for someone?</a:t>
            </a:r>
            <a:endParaRPr sz="3000"/>
          </a:p>
          <a:p>
            <a:pPr indent="-404812" lvl="0" marL="457200" rtl="0" algn="l">
              <a:spcBef>
                <a:spcPts val="0"/>
              </a:spcBef>
              <a:spcAft>
                <a:spcPts val="0"/>
              </a:spcAft>
              <a:buSzPct val="100000"/>
              <a:buAutoNum type="arabicPeriod"/>
            </a:pPr>
            <a:r>
              <a:rPr lang="en" sz="3000"/>
              <a:t>Can we express our feelings or ideas using your computer?</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little more information...</a:t>
            </a:r>
            <a:endParaRPr/>
          </a:p>
        </p:txBody>
      </p:sp>
      <p:pic>
        <p:nvPicPr>
          <p:cNvPr descr="We use computers for all kinds of things, like talking to our friends, doing our homework, and watching SciShow Kids! But have you ever wondered how computers can do all of this cool stuff?&#10;&#10;For more on Computer Science: https://ytkids.app.goo.gl/lHc3&#10;&#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iss.schoolwires.com/cms/lib4/NC01000579/Centricity/Domain/2215/kindergarten.pdf&#10;https://www.unm.edu/~tbeach/terms/inputoutput.html" id="123" name="Google Shape;123;p18" title="How Do Computers Work? - #CSforAll">
            <a:hlinkClick r:id="rId3"/>
          </p:cNvPr>
          <p:cNvPicPr preferRelativeResize="0"/>
          <p:nvPr/>
        </p:nvPicPr>
        <p:blipFill>
          <a:blip r:embed="rId4">
            <a:alphaModFix/>
          </a:blip>
          <a:stretch>
            <a:fillRect/>
          </a:stretch>
        </p:blipFill>
        <p:spPr>
          <a:xfrm>
            <a:off x="2571387" y="1920850"/>
            <a:ext cx="4004825" cy="300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a:t>
            </a:r>
            <a:endParaRPr/>
          </a:p>
        </p:txBody>
      </p:sp>
      <p:sp>
        <p:nvSpPr>
          <p:cNvPr id="129" name="Google Shape;129;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3600"/>
              <a:t>We are going to learn two new words:</a:t>
            </a:r>
            <a:endParaRPr sz="3600"/>
          </a:p>
          <a:p>
            <a:pPr indent="0" lvl="0" marL="0" rtl="0" algn="ctr">
              <a:spcBef>
                <a:spcPts val="1200"/>
              </a:spcBef>
              <a:spcAft>
                <a:spcPts val="0"/>
              </a:spcAft>
              <a:buNone/>
            </a:pPr>
            <a:r>
              <a:rPr b="1" lang="en" sz="6000"/>
              <a:t>INPUT</a:t>
            </a:r>
            <a:endParaRPr b="1" sz="6000"/>
          </a:p>
          <a:p>
            <a:pPr indent="0" lvl="0" marL="0" rtl="0" algn="ctr">
              <a:spcBef>
                <a:spcPts val="1200"/>
              </a:spcBef>
              <a:spcAft>
                <a:spcPts val="1200"/>
              </a:spcAft>
              <a:buNone/>
            </a:pPr>
            <a:r>
              <a:rPr b="1" lang="en" sz="6000"/>
              <a:t>OUTPUT</a:t>
            </a:r>
            <a:endParaRPr b="1" sz="6000"/>
          </a:p>
        </p:txBody>
      </p:sp>
      <p:sp>
        <p:nvSpPr>
          <p:cNvPr id="130" name="Google Shape;130;p19">
            <a:hlinkClick action="ppaction://hlinkshowjump?jump=firstslide"/>
          </p:cNvPr>
          <p:cNvSpPr/>
          <p:nvPr/>
        </p:nvSpPr>
        <p:spPr>
          <a:xfrm>
            <a:off x="8081575" y="4203600"/>
            <a:ext cx="954600" cy="8586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9900FF"/>
                </a:solidFill>
              </a:rPr>
              <a:t>Home</a:t>
            </a:r>
            <a:endParaRPr b="1" sz="1500">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