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Proxima Nova"/>
      <p:regular r:id="rId20"/>
      <p:bold r:id="rId21"/>
      <p:italic r:id="rId22"/>
      <p:boldItalic r:id="rId23"/>
    </p:embeddedFont>
    <p:embeddedFont>
      <p:font typeface="ZCOOL KuaiL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BA1DDE-B876-4ECD-A963-DCAAA3CAF492}">
  <a:tblStyle styleId="{81BA1DDE-B876-4ECD-A963-DCAAA3CAF49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11" Type="http://schemas.openxmlformats.org/officeDocument/2006/relationships/slide" Target="slides/slide5.xml"/><Relationship Id="rId22" Type="http://schemas.openxmlformats.org/officeDocument/2006/relationships/font" Target="fonts/ProximaNova-italic.fntdata"/><Relationship Id="rId10" Type="http://schemas.openxmlformats.org/officeDocument/2006/relationships/slide" Target="slides/slide4.xml"/><Relationship Id="rId21" Type="http://schemas.openxmlformats.org/officeDocument/2006/relationships/font" Target="fonts/ProximaNova-bold.fntdata"/><Relationship Id="rId13" Type="http://schemas.openxmlformats.org/officeDocument/2006/relationships/slide" Target="slides/slide7.xml"/><Relationship Id="rId24" Type="http://schemas.openxmlformats.org/officeDocument/2006/relationships/font" Target="fonts/ZCOOLKuaiLe-regular.fntdata"/><Relationship Id="rId12" Type="http://schemas.openxmlformats.org/officeDocument/2006/relationships/slide" Target="slides/slide6.xml"/><Relationship Id="rId23"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3c46ca0f1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3c46ca0f1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3c46ca0f1f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3c46ca0f1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c46ca0f1f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c46ca0f1f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c46ca0f1f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c46ca0f1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c46ca0f1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3c46ca0f1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c46ca0f1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c46ca0f1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c46ca0f1f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c46ca0f1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c46ca0f1f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c46ca0f1f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c46ca0f1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c46ca0f1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3c46ca0f1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3c46ca0f1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c46ca0f1f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c46ca0f1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c46ca0f1f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3c46ca0f1f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makecode.microbit.org"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cs.google.com/spreadsheets/d/1mf7-hFQmyvfjf-yDdSJ1uG09qRkWF0hfa4sV1wV3M7w/copy" TargetMode="External"/><Relationship Id="rId4" Type="http://schemas.openxmlformats.org/officeDocument/2006/relationships/hyperlink" Target="https://docs.google.com/document/d/1qbiGBn-5qYn80TYKRzsWOdtY9ZzT1g3S9gGE4BgWKYI/cop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hyperlink" Target="http://www.youtube.com/watch?v=Jy_gXQ6GQxo"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58050" y="1257300"/>
            <a:ext cx="55437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See ya Later, Alligator: Coding and Ratio Tables</a:t>
            </a:r>
            <a:endParaRPr/>
          </a:p>
        </p:txBody>
      </p:sp>
      <p:sp>
        <p:nvSpPr>
          <p:cNvPr id="60" name="Google Shape;60;p13"/>
          <p:cNvSpPr txBox="1"/>
          <p:nvPr>
            <p:ph idx="1" type="subTitle"/>
          </p:nvPr>
        </p:nvSpPr>
        <p:spPr>
          <a:xfrm>
            <a:off x="358050" y="3182325"/>
            <a:ext cx="5543700" cy="1588500"/>
          </a:xfrm>
          <a:prstGeom prst="rect">
            <a:avLst/>
          </a:prstGeom>
        </p:spPr>
        <p:txBody>
          <a:bodyPr anchorCtr="0" anchor="t" bIns="91425" lIns="91425" spcFirstLastPara="1" rIns="91425" wrap="square" tIns="91425">
            <a:normAutofit lnSpcReduction="20000"/>
          </a:bodyPr>
          <a:lstStyle/>
          <a:p>
            <a:pPr indent="0" lvl="0" marL="0" rtl="0" algn="l">
              <a:lnSpc>
                <a:spcPct val="90000"/>
              </a:lnSpc>
              <a:spcBef>
                <a:spcPts val="0"/>
              </a:spcBef>
              <a:spcAft>
                <a:spcPts val="0"/>
              </a:spcAft>
              <a:buNone/>
            </a:pPr>
            <a:r>
              <a:rPr i="1" lang="en" sz="1600"/>
              <a:t>Designed to be a companion/extension to Bridges in Mathematics Unit 2 Module 2, Session 4 Lesson: Build Ratio Tables.</a:t>
            </a:r>
            <a:endParaRPr i="1" sz="1600"/>
          </a:p>
          <a:p>
            <a:pPr indent="0" lvl="0" marL="0" rtl="0" algn="l">
              <a:lnSpc>
                <a:spcPct val="90000"/>
              </a:lnSpc>
              <a:spcBef>
                <a:spcPts val="0"/>
              </a:spcBef>
              <a:spcAft>
                <a:spcPts val="0"/>
              </a:spcAft>
              <a:buNone/>
            </a:pPr>
            <a:r>
              <a:t/>
            </a:r>
            <a:endParaRPr i="1" sz="1600"/>
          </a:p>
          <a:p>
            <a:pPr indent="0" lvl="0" marL="0" rtl="0" algn="l">
              <a:lnSpc>
                <a:spcPct val="90000"/>
              </a:lnSpc>
              <a:spcBef>
                <a:spcPts val="0"/>
              </a:spcBef>
              <a:spcAft>
                <a:spcPts val="0"/>
              </a:spcAft>
              <a:buNone/>
            </a:pPr>
            <a:r>
              <a:rPr lang="en" sz="1432">
                <a:solidFill>
                  <a:schemeClr val="lt2"/>
                </a:solidFill>
              </a:rPr>
              <a:t>Developed by:</a:t>
            </a:r>
            <a:endParaRPr sz="1432">
              <a:solidFill>
                <a:schemeClr val="lt2"/>
              </a:solidFill>
            </a:endParaRPr>
          </a:p>
          <a:p>
            <a:pPr indent="0" lvl="0" marL="0" rtl="0" algn="l">
              <a:lnSpc>
                <a:spcPct val="90000"/>
              </a:lnSpc>
              <a:spcBef>
                <a:spcPts val="0"/>
              </a:spcBef>
              <a:spcAft>
                <a:spcPts val="0"/>
              </a:spcAft>
              <a:buNone/>
            </a:pPr>
            <a:r>
              <a:rPr lang="en" sz="2032">
                <a:solidFill>
                  <a:schemeClr val="lt2"/>
                </a:solidFill>
              </a:rPr>
              <a:t>Becky Junge</a:t>
            </a:r>
            <a:endParaRPr sz="2032">
              <a:solidFill>
                <a:schemeClr val="lt2"/>
              </a:solidFill>
            </a:endParaRPr>
          </a:p>
          <a:p>
            <a:pPr indent="0" lvl="0" marL="0" rtl="0" algn="l">
              <a:lnSpc>
                <a:spcPct val="90000"/>
              </a:lnSpc>
              <a:spcBef>
                <a:spcPts val="0"/>
              </a:spcBef>
              <a:spcAft>
                <a:spcPts val="0"/>
              </a:spcAft>
              <a:buNone/>
            </a:pPr>
            <a:r>
              <a:rPr lang="en" sz="1432">
                <a:solidFill>
                  <a:schemeClr val="lt2"/>
                </a:solidFill>
              </a:rPr>
              <a:t>4th Grade Teacher, Journey Elementary</a:t>
            </a:r>
            <a:endParaRPr sz="1432">
              <a:solidFill>
                <a:schemeClr val="lt2"/>
              </a:solidFill>
            </a:endParaRPr>
          </a:p>
          <a:p>
            <a:pPr indent="0" lvl="0" marL="0" rtl="0" algn="l">
              <a:lnSpc>
                <a:spcPct val="90000"/>
              </a:lnSpc>
              <a:spcBef>
                <a:spcPts val="0"/>
              </a:spcBef>
              <a:spcAft>
                <a:spcPts val="0"/>
              </a:spcAft>
              <a:buNone/>
            </a:pPr>
            <a:r>
              <a:rPr lang="en" sz="1432">
                <a:solidFill>
                  <a:schemeClr val="lt2"/>
                </a:solidFill>
              </a:rPr>
              <a:t>WySLICE 2022</a:t>
            </a:r>
            <a:endParaRPr sz="1432">
              <a:solidFill>
                <a:schemeClr val="lt2"/>
              </a:solidFill>
            </a:endParaRPr>
          </a:p>
        </p:txBody>
      </p:sp>
      <p:pic>
        <p:nvPicPr>
          <p:cNvPr id="61" name="Google Shape;61;p13"/>
          <p:cNvPicPr preferRelativeResize="0"/>
          <p:nvPr/>
        </p:nvPicPr>
        <p:blipFill rotWithShape="1">
          <a:blip r:embed="rId3">
            <a:alphaModFix/>
          </a:blip>
          <a:srcRect b="0" l="66208" r="0" t="0"/>
          <a:stretch/>
        </p:blipFill>
        <p:spPr>
          <a:xfrm>
            <a:off x="6054075" y="3575"/>
            <a:ext cx="3089926" cy="51363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490250" y="526350"/>
            <a:ext cx="8162700" cy="195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520"/>
              <a:t>Now it’s your turn to try!  Work with your partner to fill in cells 1 through 15 on your ratio table.  </a:t>
            </a:r>
            <a:endParaRPr sz="3520"/>
          </a:p>
        </p:txBody>
      </p:sp>
      <p:pic>
        <p:nvPicPr>
          <p:cNvPr id="121" name="Google Shape;121;p22"/>
          <p:cNvPicPr preferRelativeResize="0"/>
          <p:nvPr/>
        </p:nvPicPr>
        <p:blipFill>
          <a:blip r:embed="rId3">
            <a:alphaModFix/>
          </a:blip>
          <a:stretch>
            <a:fillRect/>
          </a:stretch>
        </p:blipFill>
        <p:spPr>
          <a:xfrm>
            <a:off x="152400" y="2637750"/>
            <a:ext cx="4706700" cy="2353350"/>
          </a:xfrm>
          <a:prstGeom prst="rect">
            <a:avLst/>
          </a:prstGeom>
          <a:noFill/>
          <a:ln>
            <a:noFill/>
          </a:ln>
        </p:spPr>
      </p:pic>
      <p:sp>
        <p:nvSpPr>
          <p:cNvPr id="122" name="Google Shape;122;p22"/>
          <p:cNvSpPr txBox="1"/>
          <p:nvPr/>
        </p:nvSpPr>
        <p:spPr>
          <a:xfrm>
            <a:off x="5170350" y="2637750"/>
            <a:ext cx="36975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lt1"/>
                </a:solidFill>
                <a:latin typeface="Proxima Nova"/>
                <a:ea typeface="Proxima Nova"/>
                <a:cs typeface="Proxima Nova"/>
                <a:sym typeface="Proxima Nova"/>
              </a:rPr>
              <a:t>Look for patterns.  What do you notice?  How can you tell if you made an error?</a:t>
            </a:r>
            <a:endParaRPr sz="2200">
              <a:solidFill>
                <a:schemeClr val="lt1"/>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4200"/>
              <a:t>Is there a more efficient way we can solve this problem?  </a:t>
            </a:r>
            <a:endParaRPr sz="4200"/>
          </a:p>
        </p:txBody>
      </p:sp>
      <p:pic>
        <p:nvPicPr>
          <p:cNvPr id="128" name="Google Shape;128;p23"/>
          <p:cNvPicPr preferRelativeResize="0"/>
          <p:nvPr/>
        </p:nvPicPr>
        <p:blipFill>
          <a:blip r:embed="rId3">
            <a:alphaModFix/>
          </a:blip>
          <a:stretch>
            <a:fillRect/>
          </a:stretch>
        </p:blipFill>
        <p:spPr>
          <a:xfrm>
            <a:off x="368625" y="482325"/>
            <a:ext cx="3837000" cy="383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199550"/>
            <a:ext cx="8520600" cy="572700"/>
          </a:xfrm>
          <a:prstGeom prst="rect">
            <a:avLst/>
          </a:prstGeom>
          <a:solidFill>
            <a:schemeClr val="dk2"/>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Let’s Get Coding!</a:t>
            </a:r>
            <a:endParaRPr>
              <a:solidFill>
                <a:schemeClr val="lt1"/>
              </a:solidFill>
            </a:endParaRPr>
          </a:p>
        </p:txBody>
      </p:sp>
      <p:sp>
        <p:nvSpPr>
          <p:cNvPr id="134" name="Google Shape;134;p24"/>
          <p:cNvSpPr txBox="1"/>
          <p:nvPr>
            <p:ph idx="1" type="body"/>
          </p:nvPr>
        </p:nvSpPr>
        <p:spPr>
          <a:xfrm>
            <a:off x="311700" y="7891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t>Go to </a:t>
            </a:r>
            <a:r>
              <a:rPr lang="en" sz="2000" u="sng">
                <a:solidFill>
                  <a:schemeClr val="hlink"/>
                </a:solidFill>
                <a:hlinkClick r:id="rId3"/>
              </a:rPr>
              <a:t>https://makecode.microbit.org</a:t>
            </a:r>
            <a:r>
              <a:rPr lang="en" sz="2000"/>
              <a:t> and write a code that turns your Micro:Bit into a calculator.  Use your </a:t>
            </a:r>
            <a:r>
              <a:rPr lang="en" sz="2000"/>
              <a:t>Micro:Bit </a:t>
            </a:r>
            <a:r>
              <a:rPr lang="en" sz="2000"/>
              <a:t>program to help you fill in the rest of your ratio table.  </a:t>
            </a:r>
            <a:endParaRPr sz="2000"/>
          </a:p>
        </p:txBody>
      </p:sp>
      <p:pic>
        <p:nvPicPr>
          <p:cNvPr descr="Let's code | micro:bit" id="135" name="Google Shape;135;p24"/>
          <p:cNvPicPr preferRelativeResize="0"/>
          <p:nvPr/>
        </p:nvPicPr>
        <p:blipFill>
          <a:blip r:embed="rId4">
            <a:alphaModFix/>
          </a:blip>
          <a:stretch>
            <a:fillRect/>
          </a:stretch>
        </p:blipFill>
        <p:spPr>
          <a:xfrm>
            <a:off x="398900" y="2038350"/>
            <a:ext cx="2362200" cy="1933575"/>
          </a:xfrm>
          <a:prstGeom prst="rect">
            <a:avLst/>
          </a:prstGeom>
          <a:noFill/>
          <a:ln>
            <a:noFill/>
          </a:ln>
        </p:spPr>
      </p:pic>
      <p:sp>
        <p:nvSpPr>
          <p:cNvPr id="136" name="Google Shape;136;p24"/>
          <p:cNvSpPr/>
          <p:nvPr/>
        </p:nvSpPr>
        <p:spPr>
          <a:xfrm>
            <a:off x="3068451" y="1564925"/>
            <a:ext cx="5763852" cy="3416418"/>
          </a:xfrm>
          <a:prstGeom prst="irregularSeal1">
            <a:avLst/>
          </a:prstGeom>
          <a:solidFill>
            <a:srgbClr val="D5E8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ZCOOL KuaiLe"/>
                <a:ea typeface="ZCOOL KuaiLe"/>
                <a:cs typeface="ZCOOL KuaiLe"/>
                <a:sym typeface="ZCOOL KuaiLe"/>
              </a:rPr>
              <a:t>Remember!  Think through what steps your Micro:Bit needs to follow to complete the task.  Work with your partner to troubleshoot and debug your program if it does not work!  </a:t>
            </a:r>
            <a:endParaRPr>
              <a:latin typeface="ZCOOL KuaiLe"/>
              <a:ea typeface="ZCOOL KuaiLe"/>
              <a:cs typeface="ZCOOL KuaiLe"/>
              <a:sym typeface="ZCOOL Kuai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Let’s Reflect:  </a:t>
            </a:r>
            <a:endParaRPr/>
          </a:p>
          <a:p>
            <a:pPr indent="0" lvl="0" marL="0" rtl="0" algn="l">
              <a:spcBef>
                <a:spcPts val="0"/>
              </a:spcBef>
              <a:spcAft>
                <a:spcPts val="0"/>
              </a:spcAft>
              <a:buNone/>
            </a:pPr>
            <a:r>
              <a:t/>
            </a:r>
            <a:endParaRPr sz="2100"/>
          </a:p>
          <a:p>
            <a:pPr indent="-387350" lvl="0" marL="457200" rtl="0" algn="l">
              <a:spcBef>
                <a:spcPts val="0"/>
              </a:spcBef>
              <a:spcAft>
                <a:spcPts val="0"/>
              </a:spcAft>
              <a:buClr>
                <a:schemeClr val="accent3"/>
              </a:buClr>
              <a:buSzPts val="2500"/>
              <a:buChar char="●"/>
            </a:pPr>
            <a:r>
              <a:rPr lang="en" sz="2500">
                <a:solidFill>
                  <a:schemeClr val="accent3"/>
                </a:solidFill>
              </a:rPr>
              <a:t>What was the most efficient way to solve your problem? Why?</a:t>
            </a:r>
            <a:endParaRPr sz="2500">
              <a:solidFill>
                <a:schemeClr val="accent3"/>
              </a:solidFill>
            </a:endParaRPr>
          </a:p>
          <a:p>
            <a:pPr indent="0" lvl="0" marL="457200" rtl="0" algn="l">
              <a:spcBef>
                <a:spcPts val="0"/>
              </a:spcBef>
              <a:spcAft>
                <a:spcPts val="0"/>
              </a:spcAft>
              <a:buNone/>
            </a:pPr>
            <a:r>
              <a:t/>
            </a:r>
            <a:endParaRPr sz="2500">
              <a:solidFill>
                <a:schemeClr val="accent3"/>
              </a:solidFill>
            </a:endParaRPr>
          </a:p>
          <a:p>
            <a:pPr indent="-387350" lvl="0" marL="457200" rtl="0" algn="l">
              <a:spcBef>
                <a:spcPts val="0"/>
              </a:spcBef>
              <a:spcAft>
                <a:spcPts val="0"/>
              </a:spcAft>
              <a:buClr>
                <a:schemeClr val="accent3"/>
              </a:buClr>
              <a:buSzPts val="2500"/>
              <a:buChar char="●"/>
            </a:pPr>
            <a:r>
              <a:rPr lang="en" sz="2500">
                <a:solidFill>
                  <a:schemeClr val="accent3"/>
                </a:solidFill>
              </a:rPr>
              <a:t>Did the technology improve your ability to do the task? Explain your thinking.</a:t>
            </a:r>
            <a:endParaRPr sz="6100"/>
          </a:p>
        </p:txBody>
      </p:sp>
      <p:pic>
        <p:nvPicPr>
          <p:cNvPr id="142" name="Google Shape;142;p25"/>
          <p:cNvPicPr preferRelativeResize="0"/>
          <p:nvPr/>
        </p:nvPicPr>
        <p:blipFill rotWithShape="1">
          <a:blip r:embed="rId3">
            <a:alphaModFix/>
          </a:blip>
          <a:srcRect b="0" l="36595" r="39263" t="0"/>
          <a:stretch/>
        </p:blipFill>
        <p:spPr>
          <a:xfrm>
            <a:off x="6287750" y="0"/>
            <a:ext cx="220745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368825"/>
            <a:ext cx="8520600" cy="572700"/>
          </a:xfrm>
          <a:prstGeom prst="rect">
            <a:avLst/>
          </a:prstGeom>
          <a:solidFill>
            <a:schemeClr val="dk2"/>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rPr>
              <a:t>Lesson Summary</a:t>
            </a:r>
            <a:endParaRPr b="1">
              <a:solidFill>
                <a:schemeClr val="lt1"/>
              </a:solidFill>
            </a:endParaRPr>
          </a:p>
        </p:txBody>
      </p:sp>
      <p:sp>
        <p:nvSpPr>
          <p:cNvPr id="67" name="Google Shape;67;p14"/>
          <p:cNvSpPr txBox="1"/>
          <p:nvPr>
            <p:ph idx="1" type="body"/>
          </p:nvPr>
        </p:nvSpPr>
        <p:spPr>
          <a:xfrm>
            <a:off x="311700" y="923875"/>
            <a:ext cx="8520600" cy="1419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a:t>Students will work in pairs to build ratio tables defining a list of data for distance traveled by various animals over time based on their speed.  Students will design a formula for their assigned ratio table and then program a Micro:Bit to quickly calculate the output data and record it in their Google Sheet.  Then, students will discuss the efficiency of solving the problem and be introduced to the Google Sheets formula to validate their data.    </a:t>
            </a:r>
            <a:endParaRPr/>
          </a:p>
        </p:txBody>
      </p:sp>
      <p:sp>
        <p:nvSpPr>
          <p:cNvPr id="68" name="Google Shape;68;p14"/>
          <p:cNvSpPr txBox="1"/>
          <p:nvPr>
            <p:ph type="title"/>
          </p:nvPr>
        </p:nvSpPr>
        <p:spPr>
          <a:xfrm>
            <a:off x="245200" y="2424825"/>
            <a:ext cx="8520600" cy="572700"/>
          </a:xfrm>
          <a:prstGeom prst="rect">
            <a:avLst/>
          </a:prstGeom>
          <a:solidFill>
            <a:schemeClr val="lt2"/>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rPr>
              <a:t>Materials Needed</a:t>
            </a:r>
            <a:endParaRPr b="1">
              <a:solidFill>
                <a:schemeClr val="lt1"/>
              </a:solidFill>
            </a:endParaRPr>
          </a:p>
        </p:txBody>
      </p:sp>
      <p:sp>
        <p:nvSpPr>
          <p:cNvPr id="69" name="Google Shape;69;p14"/>
          <p:cNvSpPr txBox="1"/>
          <p:nvPr>
            <p:ph idx="1" type="body"/>
          </p:nvPr>
        </p:nvSpPr>
        <p:spPr>
          <a:xfrm>
            <a:off x="311700" y="2997525"/>
            <a:ext cx="8520600" cy="1752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Computer/Projector for Teacher Modeling</a:t>
            </a:r>
            <a:endParaRPr/>
          </a:p>
          <a:p>
            <a:pPr indent="-342900" lvl="0" marL="457200" rtl="0" algn="l">
              <a:spcBef>
                <a:spcPts val="0"/>
              </a:spcBef>
              <a:spcAft>
                <a:spcPts val="0"/>
              </a:spcAft>
              <a:buSzPts val="1800"/>
              <a:buChar char="-"/>
            </a:pPr>
            <a:r>
              <a:rPr lang="en"/>
              <a:t>Access to </a:t>
            </a:r>
            <a:r>
              <a:rPr lang="en" u="sng">
                <a:solidFill>
                  <a:schemeClr val="hlink"/>
                </a:solidFill>
                <a:hlinkClick r:id="rId3"/>
              </a:rPr>
              <a:t>Ratio Tables Google Sheet</a:t>
            </a:r>
            <a:endParaRPr/>
          </a:p>
          <a:p>
            <a:pPr indent="-342900" lvl="0" marL="457200" rtl="0" algn="l">
              <a:spcBef>
                <a:spcPts val="0"/>
              </a:spcBef>
              <a:spcAft>
                <a:spcPts val="0"/>
              </a:spcAft>
              <a:buSzPts val="1800"/>
              <a:buChar char="-"/>
            </a:pPr>
            <a:r>
              <a:rPr lang="en"/>
              <a:t>Chromebook</a:t>
            </a:r>
            <a:endParaRPr/>
          </a:p>
          <a:p>
            <a:pPr indent="-342900" lvl="0" marL="457200" rtl="0" algn="l">
              <a:spcBef>
                <a:spcPts val="0"/>
              </a:spcBef>
              <a:spcAft>
                <a:spcPts val="0"/>
              </a:spcAft>
              <a:buSzPts val="1800"/>
              <a:buChar char="-"/>
            </a:pPr>
            <a:r>
              <a:rPr lang="en"/>
              <a:t>Access to https://makecode.microbit.org/</a:t>
            </a:r>
            <a:endParaRPr/>
          </a:p>
          <a:p>
            <a:pPr indent="-342900" lvl="0" marL="457200" rtl="0" algn="l">
              <a:spcBef>
                <a:spcPts val="0"/>
              </a:spcBef>
              <a:spcAft>
                <a:spcPts val="0"/>
              </a:spcAft>
              <a:buSzPts val="1800"/>
              <a:buChar char="-"/>
            </a:pPr>
            <a:r>
              <a:rPr lang="en"/>
              <a:t>Building </a:t>
            </a:r>
            <a:r>
              <a:rPr lang="en" u="sng">
                <a:solidFill>
                  <a:schemeClr val="hlink"/>
                </a:solidFill>
                <a:hlinkClick r:id="rId4"/>
              </a:rPr>
              <a:t>Ratio Tables Handout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292625"/>
            <a:ext cx="4260300" cy="572700"/>
          </a:xfrm>
          <a:prstGeom prst="rect">
            <a:avLst/>
          </a:prstGeom>
          <a:solidFill>
            <a:schemeClr val="lt2"/>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rPr>
              <a:t>Skills &amp; Concepts</a:t>
            </a:r>
            <a:endParaRPr b="1">
              <a:solidFill>
                <a:schemeClr val="lt1"/>
              </a:solidFill>
            </a:endParaRPr>
          </a:p>
        </p:txBody>
      </p:sp>
      <p:sp>
        <p:nvSpPr>
          <p:cNvPr id="75" name="Google Shape;75;p15"/>
          <p:cNvSpPr txBox="1"/>
          <p:nvPr>
            <p:ph idx="1" type="body"/>
          </p:nvPr>
        </p:nvSpPr>
        <p:spPr>
          <a:xfrm>
            <a:off x="311700" y="923875"/>
            <a:ext cx="39999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en"/>
              <a:t>MATH</a:t>
            </a:r>
            <a:endParaRPr b="1"/>
          </a:p>
          <a:p>
            <a:pPr indent="0" lvl="0" marL="0" rtl="0" algn="l">
              <a:spcBef>
                <a:spcPts val="1200"/>
              </a:spcBef>
              <a:spcAft>
                <a:spcPts val="0"/>
              </a:spcAft>
              <a:buNone/>
            </a:pPr>
            <a:r>
              <a:rPr lang="en"/>
              <a:t>4.OA.4 - Demonstrate an understanding that a whole number is a multiple of each of its factors</a:t>
            </a:r>
            <a:endParaRPr/>
          </a:p>
          <a:p>
            <a:pPr indent="0" lvl="0" marL="0" rtl="0" algn="l">
              <a:spcBef>
                <a:spcPts val="1200"/>
              </a:spcBef>
              <a:spcAft>
                <a:spcPts val="0"/>
              </a:spcAft>
              <a:buNone/>
            </a:pPr>
            <a:r>
              <a:rPr lang="en"/>
              <a:t>4.NBT.4 - Add multi-digit whole numbers</a:t>
            </a:r>
            <a:endParaRPr/>
          </a:p>
          <a:p>
            <a:pPr indent="0" lvl="0" marL="0" rtl="0" algn="l">
              <a:spcBef>
                <a:spcPts val="1200"/>
              </a:spcBef>
              <a:spcAft>
                <a:spcPts val="0"/>
              </a:spcAft>
              <a:buNone/>
            </a:pPr>
            <a:r>
              <a:rPr lang="en"/>
              <a:t>4.NBT.5 - Multiply a 2-digit whole number by a 1-digit whole number and two 2-digit numbers using strategies based on place value and the properties of operations</a:t>
            </a:r>
            <a:endParaRPr/>
          </a:p>
          <a:p>
            <a:pPr indent="0" lvl="0" marL="0" rtl="0" algn="l">
              <a:spcBef>
                <a:spcPts val="1200"/>
              </a:spcBef>
              <a:spcAft>
                <a:spcPts val="0"/>
              </a:spcAft>
              <a:buNone/>
            </a:pPr>
            <a:r>
              <a:rPr lang="en"/>
              <a:t>4.MP.1 - Make sense of problems and persevere in solving them</a:t>
            </a:r>
            <a:endParaRPr/>
          </a:p>
          <a:p>
            <a:pPr indent="0" lvl="0" marL="0" rtl="0" algn="l">
              <a:spcBef>
                <a:spcPts val="1200"/>
              </a:spcBef>
              <a:spcAft>
                <a:spcPts val="1200"/>
              </a:spcAft>
              <a:buNone/>
            </a:pPr>
            <a:r>
              <a:rPr lang="en"/>
              <a:t>4.MP.6 - Attend to precision</a:t>
            </a:r>
            <a:endParaRPr/>
          </a:p>
        </p:txBody>
      </p:sp>
      <p:sp>
        <p:nvSpPr>
          <p:cNvPr id="76" name="Google Shape;76;p15"/>
          <p:cNvSpPr txBox="1"/>
          <p:nvPr>
            <p:ph idx="4294967295" type="body"/>
          </p:nvPr>
        </p:nvSpPr>
        <p:spPr>
          <a:xfrm>
            <a:off x="4832400" y="179650"/>
            <a:ext cx="3999900" cy="4396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t>COMPUTER SCIENCE</a:t>
            </a:r>
            <a:endParaRPr/>
          </a:p>
          <a:p>
            <a:pPr indent="0" lvl="0" marL="0" rtl="0" algn="l">
              <a:spcBef>
                <a:spcPts val="1200"/>
              </a:spcBef>
              <a:spcAft>
                <a:spcPts val="0"/>
              </a:spcAft>
              <a:buNone/>
            </a:pPr>
            <a:r>
              <a:rPr lang="en"/>
              <a:t>5.AP.V.01 - Using grade appropriate content and complexity, create programs that use variables to store and modify data</a:t>
            </a:r>
            <a:endParaRPr/>
          </a:p>
          <a:p>
            <a:pPr indent="0" lvl="0" marL="0" rtl="0" algn="l">
              <a:spcBef>
                <a:spcPts val="1200"/>
              </a:spcBef>
              <a:spcAft>
                <a:spcPts val="0"/>
              </a:spcAft>
              <a:buNone/>
            </a:pPr>
            <a:r>
              <a:rPr lang="en"/>
              <a:t>5.AP.M.O1 - Using grade appropriate content and complexity, decompose (break down) problems into smaller, manageable sub-problems to facilitate the program development process</a:t>
            </a:r>
            <a:endParaRPr/>
          </a:p>
          <a:p>
            <a:pPr indent="0" lvl="0" marL="0" rtl="0" algn="l">
              <a:spcBef>
                <a:spcPts val="1200"/>
              </a:spcBef>
              <a:spcAft>
                <a:spcPts val="0"/>
              </a:spcAft>
              <a:buNone/>
            </a:pPr>
            <a:r>
              <a:rPr lang="en"/>
              <a:t>5.AP.PD.03 - Using grade appropriate content and complexity, test and debug a program or algorithm to ensure it runs as intended. </a:t>
            </a:r>
            <a:endParaRPr/>
          </a:p>
          <a:p>
            <a:pPr indent="0" lvl="0" marL="0" rtl="0" algn="l">
              <a:spcBef>
                <a:spcPts val="1200"/>
              </a:spcBef>
              <a:spcAft>
                <a:spcPts val="0"/>
              </a:spcAft>
              <a:buNone/>
            </a:pPr>
            <a:r>
              <a:rPr lang="en"/>
              <a:t>5.DA.IM.01 - Use data to highlight or purpose relationships, predict outcomes, or communicate an idea. </a:t>
            </a:r>
            <a:endParaRPr/>
          </a:p>
          <a:p>
            <a:pPr indent="0" lvl="0" marL="0" rtl="0" algn="l">
              <a:spcBef>
                <a:spcPts val="1200"/>
              </a:spcBef>
              <a:spcAft>
                <a:spcPts val="1200"/>
              </a:spcAft>
              <a:buNone/>
            </a:pPr>
            <a:r>
              <a:rPr lang="en"/>
              <a:t>5.IC.C.02 - Develop, test, and refine digital artifacts or devices to improve accessibility and usability for diverse end users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68825"/>
            <a:ext cx="8520600" cy="572700"/>
          </a:xfrm>
          <a:prstGeom prst="rect">
            <a:avLst/>
          </a:prstGeom>
          <a:solidFill>
            <a:schemeClr val="dk2"/>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Lesson Objectives</a:t>
            </a:r>
            <a:endParaRPr>
              <a:solidFill>
                <a:schemeClr val="lt1"/>
              </a:solidFill>
            </a:endParaRPr>
          </a:p>
        </p:txBody>
      </p:sp>
      <p:sp>
        <p:nvSpPr>
          <p:cNvPr id="82" name="Google Shape;82;p16"/>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Students will be able to…</a:t>
            </a:r>
            <a:endParaRPr sz="2400"/>
          </a:p>
          <a:p>
            <a:pPr indent="-355600" lvl="1" marL="914400" rtl="0" algn="l">
              <a:spcBef>
                <a:spcPts val="0"/>
              </a:spcBef>
              <a:spcAft>
                <a:spcPts val="0"/>
              </a:spcAft>
              <a:buSzPts val="2000"/>
              <a:buChar char="○"/>
            </a:pPr>
            <a:r>
              <a:rPr lang="en" sz="2000"/>
              <a:t>B</a:t>
            </a:r>
            <a:r>
              <a:rPr lang="en" sz="2000"/>
              <a:t>uild</a:t>
            </a:r>
            <a:r>
              <a:rPr lang="en" sz="2000"/>
              <a:t> a ratio table to display a set of data using a Google Sheet.</a:t>
            </a:r>
            <a:endParaRPr sz="2000"/>
          </a:p>
          <a:p>
            <a:pPr indent="-355600" lvl="1" marL="914400" rtl="0" algn="l">
              <a:spcBef>
                <a:spcPts val="0"/>
              </a:spcBef>
              <a:spcAft>
                <a:spcPts val="0"/>
              </a:spcAft>
              <a:buSzPts val="2000"/>
              <a:buChar char="○"/>
            </a:pPr>
            <a:r>
              <a:rPr lang="en" sz="2000"/>
              <a:t>Identify and solve a multiplication formula to more efficiently solve the </a:t>
            </a:r>
            <a:r>
              <a:rPr lang="en" sz="2000"/>
              <a:t>problem</a:t>
            </a:r>
            <a:r>
              <a:rPr lang="en" sz="2000"/>
              <a:t>. </a:t>
            </a:r>
            <a:endParaRPr sz="2000"/>
          </a:p>
          <a:p>
            <a:pPr indent="-355600" lvl="1" marL="914400" rtl="0" algn="l">
              <a:spcBef>
                <a:spcPts val="0"/>
              </a:spcBef>
              <a:spcAft>
                <a:spcPts val="0"/>
              </a:spcAft>
              <a:buSzPts val="2000"/>
              <a:buChar char="○"/>
            </a:pPr>
            <a:r>
              <a:rPr lang="en" sz="2000"/>
              <a:t>Write a code for the Micro:Bit to calculate the outputs of the ratio table and troubleshoot for its validity.</a:t>
            </a:r>
            <a:endParaRPr sz="2000"/>
          </a:p>
          <a:p>
            <a:pPr indent="-355600" lvl="1" marL="914400" rtl="0" algn="l">
              <a:spcBef>
                <a:spcPts val="0"/>
              </a:spcBef>
              <a:spcAft>
                <a:spcPts val="0"/>
              </a:spcAft>
              <a:buSzPts val="2000"/>
              <a:buChar char="○"/>
            </a:pPr>
            <a:r>
              <a:rPr lang="en" sz="2000"/>
              <a:t>Discuss the impact that technology can have to efficiently solve a problem.</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descr="🔥 Check out more awesome videos : https://www.youtube.com/user/CopyMafia?sub_confirmation=1&#10;Facebook : ViralBe.Official&#10;Instagram : ViralBe.Official&#10;&#10;How fast can a human being Run ? Research shows that human beings can run as fast as 40 mph but the sprint speed is approximately 13 mph. &#10;However, 13mph sprint is not sufficient to win a race with some of the fastest animals in the world. In the wild, speed is essential for survival. &#10;A predator must run faster than its prey or it dies of hunger and the prey must run faster than the predator or it becomes a meal. &#10;The slowest animals have to be smart enough to outwit their predators.  We hope you enjoyed it 🙏&#10;&#10;For anything please contact us at: viralbe.com@gmail.com" id="87" name="Google Shape;87;p17" title="These Are 10 Fastest Animals On This Planet">
            <a:hlinkClick r:id="rId3"/>
          </p:cNvPr>
          <p:cNvPicPr preferRelativeResize="0"/>
          <p:nvPr/>
        </p:nvPicPr>
        <p:blipFill>
          <a:blip r:embed="rId4">
            <a:alphaModFix/>
          </a:blip>
          <a:stretch>
            <a:fillRect/>
          </a:stretch>
        </p:blipFill>
        <p:spPr>
          <a:xfrm>
            <a:off x="1528125" y="288850"/>
            <a:ext cx="6087750" cy="4565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469650" y="382625"/>
            <a:ext cx="5961600" cy="40908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u="sng"/>
              <a:t>Problem: </a:t>
            </a:r>
            <a:endParaRPr u="sng"/>
          </a:p>
          <a:p>
            <a:pPr indent="0" lvl="0" marL="0" rtl="0" algn="l">
              <a:spcBef>
                <a:spcPts val="0"/>
              </a:spcBef>
              <a:spcAft>
                <a:spcPts val="0"/>
              </a:spcAft>
              <a:buNone/>
            </a:pPr>
            <a:r>
              <a:rPr lang="en">
                <a:solidFill>
                  <a:schemeClr val="lt1"/>
                </a:solidFill>
              </a:rPr>
              <a:t>How can we form a data set to calculate how far an animal can </a:t>
            </a:r>
            <a:r>
              <a:rPr lang="en">
                <a:solidFill>
                  <a:schemeClr val="lt1"/>
                </a:solidFill>
              </a:rPr>
              <a:t>travel over time?</a:t>
            </a:r>
            <a:endParaRPr>
              <a:solidFill>
                <a:schemeClr val="lt1"/>
              </a:solidFill>
            </a:endParaRPr>
          </a:p>
        </p:txBody>
      </p:sp>
      <p:pic>
        <p:nvPicPr>
          <p:cNvPr id="93" name="Google Shape;93;p18"/>
          <p:cNvPicPr preferRelativeResize="0"/>
          <p:nvPr/>
        </p:nvPicPr>
        <p:blipFill rotWithShape="1">
          <a:blip r:embed="rId3">
            <a:alphaModFix/>
          </a:blip>
          <a:srcRect b="0" l="32004" r="13970" t="0"/>
          <a:stretch/>
        </p:blipFill>
        <p:spPr>
          <a:xfrm>
            <a:off x="6577325" y="2876550"/>
            <a:ext cx="2097025" cy="2158175"/>
          </a:xfrm>
          <a:prstGeom prst="rect">
            <a:avLst/>
          </a:prstGeom>
          <a:noFill/>
          <a:ln cap="flat" cmpd="sng" w="28575">
            <a:solidFill>
              <a:srgbClr val="000000"/>
            </a:solidFill>
            <a:prstDash val="solid"/>
            <a:round/>
            <a:headEnd len="sm" w="sm" type="none"/>
            <a:tailEnd len="sm" w="sm" type="none"/>
          </a:ln>
        </p:spPr>
      </p:pic>
      <p:pic>
        <p:nvPicPr>
          <p:cNvPr id="94" name="Google Shape;94;p18"/>
          <p:cNvPicPr preferRelativeResize="0"/>
          <p:nvPr/>
        </p:nvPicPr>
        <p:blipFill>
          <a:blip r:embed="rId4">
            <a:alphaModFix/>
          </a:blip>
          <a:stretch>
            <a:fillRect/>
          </a:stretch>
        </p:blipFill>
        <p:spPr>
          <a:xfrm>
            <a:off x="6583650" y="93387"/>
            <a:ext cx="2097025" cy="2554563"/>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9400" y="876600"/>
            <a:ext cx="4045200" cy="369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780"/>
              <a:t>Today you are going to work in pairs to construct a ratio table to see how far an animal can travel after 30 hours. </a:t>
            </a:r>
            <a:endParaRPr sz="3780"/>
          </a:p>
        </p:txBody>
      </p:sp>
      <p:pic>
        <p:nvPicPr>
          <p:cNvPr id="100" name="Google Shape;100;p19"/>
          <p:cNvPicPr preferRelativeResize="0"/>
          <p:nvPr/>
        </p:nvPicPr>
        <p:blipFill>
          <a:blip r:embed="rId3">
            <a:alphaModFix/>
          </a:blip>
          <a:stretch>
            <a:fillRect/>
          </a:stretch>
        </p:blipFill>
        <p:spPr>
          <a:xfrm>
            <a:off x="4832476" y="876603"/>
            <a:ext cx="4149825" cy="1489488"/>
          </a:xfrm>
          <a:prstGeom prst="rect">
            <a:avLst/>
          </a:prstGeom>
          <a:noFill/>
          <a:ln>
            <a:noFill/>
          </a:ln>
        </p:spPr>
      </p:pic>
      <p:pic>
        <p:nvPicPr>
          <p:cNvPr id="101" name="Google Shape;101;p19"/>
          <p:cNvPicPr preferRelativeResize="0"/>
          <p:nvPr/>
        </p:nvPicPr>
        <p:blipFill>
          <a:blip r:embed="rId4">
            <a:alphaModFix/>
          </a:blip>
          <a:stretch>
            <a:fillRect/>
          </a:stretch>
        </p:blipFill>
        <p:spPr>
          <a:xfrm>
            <a:off x="4832476" y="2895097"/>
            <a:ext cx="4149824" cy="1510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70800" y="328750"/>
            <a:ext cx="8402400" cy="94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800">
                <a:latin typeface="ZCOOL KuaiLe"/>
                <a:ea typeface="ZCOOL KuaiLe"/>
                <a:cs typeface="ZCOOL KuaiLe"/>
                <a:sym typeface="ZCOOL KuaiLe"/>
              </a:rPr>
              <a:t>See ya later, Alligator!  </a:t>
            </a:r>
            <a:endParaRPr sz="5800">
              <a:latin typeface="ZCOOL KuaiLe"/>
              <a:ea typeface="ZCOOL KuaiLe"/>
              <a:cs typeface="ZCOOL KuaiLe"/>
              <a:sym typeface="ZCOOL KuaiLe"/>
            </a:endParaRPr>
          </a:p>
        </p:txBody>
      </p:sp>
      <p:sp>
        <p:nvSpPr>
          <p:cNvPr id="107" name="Google Shape;107;p20"/>
          <p:cNvSpPr txBox="1"/>
          <p:nvPr/>
        </p:nvSpPr>
        <p:spPr>
          <a:xfrm>
            <a:off x="490250" y="1427950"/>
            <a:ext cx="73440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400">
                <a:solidFill>
                  <a:schemeClr val="accent6"/>
                </a:solidFill>
                <a:latin typeface="Proxima Nova"/>
                <a:ea typeface="Proxima Nova"/>
                <a:cs typeface="Proxima Nova"/>
                <a:sym typeface="Proxima Nova"/>
              </a:rPr>
              <a:t>Alligators can run 10 mph. </a:t>
            </a:r>
            <a:endParaRPr sz="4400">
              <a:solidFill>
                <a:schemeClr val="accent6"/>
              </a:solidFill>
              <a:latin typeface="Proxima Nova"/>
              <a:ea typeface="Proxima Nova"/>
              <a:cs typeface="Proxima Nova"/>
              <a:sym typeface="Proxima Nova"/>
            </a:endParaRPr>
          </a:p>
          <a:p>
            <a:pPr indent="0" lvl="0" marL="0" rtl="0" algn="l">
              <a:spcBef>
                <a:spcPts val="0"/>
              </a:spcBef>
              <a:spcAft>
                <a:spcPts val="0"/>
              </a:spcAft>
              <a:buNone/>
            </a:pPr>
            <a:r>
              <a:t/>
            </a:r>
            <a:endParaRPr sz="3200">
              <a:latin typeface="Proxima Nova"/>
              <a:ea typeface="Proxima Nova"/>
              <a:cs typeface="Proxima Nova"/>
              <a:sym typeface="Proxima Nova"/>
            </a:endParaRPr>
          </a:p>
          <a:p>
            <a:pPr indent="0" lvl="0" marL="0" rtl="0" algn="l">
              <a:spcBef>
                <a:spcPts val="0"/>
              </a:spcBef>
              <a:spcAft>
                <a:spcPts val="0"/>
              </a:spcAft>
              <a:buNone/>
            </a:pPr>
            <a:r>
              <a:rPr lang="en" sz="3200">
                <a:latin typeface="Proxima Nova"/>
                <a:ea typeface="Proxima Nova"/>
                <a:cs typeface="Proxima Nova"/>
                <a:sym typeface="Proxima Nova"/>
              </a:rPr>
              <a:t>How far can an alligator </a:t>
            </a:r>
            <a:endParaRPr sz="3200">
              <a:latin typeface="Proxima Nova"/>
              <a:ea typeface="Proxima Nova"/>
              <a:cs typeface="Proxima Nova"/>
              <a:sym typeface="Proxima Nova"/>
            </a:endParaRPr>
          </a:p>
          <a:p>
            <a:pPr indent="0" lvl="0" marL="0" rtl="0" algn="l">
              <a:spcBef>
                <a:spcPts val="0"/>
              </a:spcBef>
              <a:spcAft>
                <a:spcPts val="0"/>
              </a:spcAft>
              <a:buNone/>
            </a:pPr>
            <a:r>
              <a:rPr lang="en" sz="3200">
                <a:latin typeface="Proxima Nova"/>
                <a:ea typeface="Proxima Nova"/>
                <a:cs typeface="Proxima Nova"/>
                <a:sym typeface="Proxima Nova"/>
              </a:rPr>
              <a:t>travel in 30 hours?</a:t>
            </a:r>
            <a:endParaRPr sz="3200">
              <a:latin typeface="Proxima Nova"/>
              <a:ea typeface="Proxima Nova"/>
              <a:cs typeface="Proxima Nova"/>
              <a:sym typeface="Proxima Nova"/>
            </a:endParaRPr>
          </a:p>
        </p:txBody>
      </p:sp>
      <p:pic>
        <p:nvPicPr>
          <p:cNvPr id="108" name="Google Shape;108;p20"/>
          <p:cNvPicPr preferRelativeResize="0"/>
          <p:nvPr/>
        </p:nvPicPr>
        <p:blipFill>
          <a:blip r:embed="rId3">
            <a:alphaModFix/>
          </a:blip>
          <a:stretch>
            <a:fillRect/>
          </a:stretch>
        </p:blipFill>
        <p:spPr>
          <a:xfrm>
            <a:off x="4353820" y="1427950"/>
            <a:ext cx="4654630" cy="364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510450" y="609600"/>
            <a:ext cx="8123100" cy="778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How can we use a ratio table to solve this </a:t>
            </a:r>
            <a:r>
              <a:rPr lang="en"/>
              <a:t>problem</a:t>
            </a:r>
            <a:r>
              <a:rPr lang="en"/>
              <a:t>?</a:t>
            </a:r>
            <a:endParaRPr/>
          </a:p>
        </p:txBody>
      </p:sp>
      <p:graphicFrame>
        <p:nvGraphicFramePr>
          <p:cNvPr id="114" name="Google Shape;114;p21"/>
          <p:cNvGraphicFramePr/>
          <p:nvPr/>
        </p:nvGraphicFramePr>
        <p:xfrm>
          <a:off x="193450" y="2154825"/>
          <a:ext cx="3000000" cy="3000000"/>
        </p:xfrm>
        <a:graphic>
          <a:graphicData uri="http://schemas.openxmlformats.org/drawingml/2006/table">
            <a:tbl>
              <a:tblPr>
                <a:noFill/>
                <a:tableStyleId>{81BA1DDE-B876-4ECD-A963-DCAAA3CAF492}</a:tableStyleId>
              </a:tblPr>
              <a:tblGrid>
                <a:gridCol w="1450325"/>
                <a:gridCol w="1450325"/>
                <a:gridCol w="1450325"/>
                <a:gridCol w="1450325"/>
                <a:gridCol w="1450325"/>
                <a:gridCol w="1450325"/>
              </a:tblGrid>
              <a:tr h="866075">
                <a:tc>
                  <a:txBody>
                    <a:bodyPr/>
                    <a:lstStyle/>
                    <a:p>
                      <a:pPr indent="0" lvl="0" marL="0" rtl="0" algn="ctr">
                        <a:spcBef>
                          <a:spcPts val="0"/>
                        </a:spcBef>
                        <a:spcAft>
                          <a:spcPts val="0"/>
                        </a:spcAft>
                        <a:buNone/>
                      </a:pPr>
                      <a:r>
                        <a:t/>
                      </a:r>
                      <a:endParaRPr>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rPr lang="en" sz="3600">
                          <a:solidFill>
                            <a:schemeClr val="lt1"/>
                          </a:solidFill>
                          <a:latin typeface="Proxima Nova"/>
                          <a:ea typeface="Proxima Nova"/>
                          <a:cs typeface="Proxima Nova"/>
                          <a:sym typeface="Proxima Nova"/>
                        </a:rPr>
                        <a:t>1</a:t>
                      </a:r>
                      <a:endParaRPr sz="3600">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t/>
                      </a:r>
                      <a:endParaRPr sz="3600">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t/>
                      </a:r>
                      <a:endParaRPr sz="3600">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t/>
                      </a:r>
                      <a:endParaRPr sz="3600">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t/>
                      </a:r>
                      <a:endParaRPr sz="3600">
                        <a:solidFill>
                          <a:schemeClr val="lt1"/>
                        </a:solidFill>
                        <a:latin typeface="Proxima Nova"/>
                        <a:ea typeface="Proxima Nova"/>
                        <a:cs typeface="Proxima Nova"/>
                        <a:sym typeface="Proxima Nova"/>
                      </a:endParaRPr>
                    </a:p>
                  </a:txBody>
                  <a:tcPr marT="91425" marB="91425" marR="91425" marL="91425"/>
                </a:tc>
              </a:tr>
              <a:tr h="866075">
                <a:tc>
                  <a:txBody>
                    <a:bodyPr/>
                    <a:lstStyle/>
                    <a:p>
                      <a:pPr indent="0" lvl="0" marL="0" rtl="0" algn="ctr">
                        <a:spcBef>
                          <a:spcPts val="0"/>
                        </a:spcBef>
                        <a:spcAft>
                          <a:spcPts val="0"/>
                        </a:spcAft>
                        <a:buNone/>
                      </a:pPr>
                      <a:r>
                        <a:t/>
                      </a:r>
                      <a:endParaRPr>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rPr lang="en" sz="3600">
                          <a:solidFill>
                            <a:schemeClr val="lt1"/>
                          </a:solidFill>
                          <a:latin typeface="Proxima Nova"/>
                          <a:ea typeface="Proxima Nova"/>
                          <a:cs typeface="Proxima Nova"/>
                          <a:sym typeface="Proxima Nova"/>
                        </a:rPr>
                        <a:t>10</a:t>
                      </a:r>
                      <a:endParaRPr sz="3600">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t/>
                      </a:r>
                      <a:endParaRPr sz="3600">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t/>
                      </a:r>
                      <a:endParaRPr sz="3600">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t/>
                      </a:r>
                      <a:endParaRPr sz="3600">
                        <a:solidFill>
                          <a:schemeClr val="lt1"/>
                        </a:solidFill>
                        <a:latin typeface="Proxima Nova"/>
                        <a:ea typeface="Proxima Nova"/>
                        <a:cs typeface="Proxima Nova"/>
                        <a:sym typeface="Proxima Nova"/>
                      </a:endParaRPr>
                    </a:p>
                  </a:txBody>
                  <a:tcPr marT="91425" marB="91425" marR="91425" marL="91425"/>
                </a:tc>
                <a:tc>
                  <a:txBody>
                    <a:bodyPr/>
                    <a:lstStyle/>
                    <a:p>
                      <a:pPr indent="0" lvl="0" marL="0" rtl="0" algn="ctr">
                        <a:spcBef>
                          <a:spcPts val="0"/>
                        </a:spcBef>
                        <a:spcAft>
                          <a:spcPts val="0"/>
                        </a:spcAft>
                        <a:buNone/>
                      </a:pPr>
                      <a:r>
                        <a:t/>
                      </a:r>
                      <a:endParaRPr sz="3600">
                        <a:solidFill>
                          <a:schemeClr val="lt1"/>
                        </a:solidFill>
                        <a:latin typeface="Proxima Nova"/>
                        <a:ea typeface="Proxima Nova"/>
                        <a:cs typeface="Proxima Nova"/>
                        <a:sym typeface="Proxima Nova"/>
                      </a:endParaRPr>
                    </a:p>
                  </a:txBody>
                  <a:tcPr marT="91425" marB="91425" marR="91425" marL="91425"/>
                </a:tc>
              </a:tr>
            </a:tbl>
          </a:graphicData>
        </a:graphic>
      </p:graphicFrame>
      <p:sp>
        <p:nvSpPr>
          <p:cNvPr id="115" name="Google Shape;115;p21"/>
          <p:cNvSpPr txBox="1"/>
          <p:nvPr/>
        </p:nvSpPr>
        <p:spPr>
          <a:xfrm>
            <a:off x="510450" y="1388400"/>
            <a:ext cx="5255700" cy="4926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00">
                <a:latin typeface="Proxima Nova"/>
                <a:ea typeface="Proxima Nova"/>
                <a:cs typeface="Proxima Nova"/>
                <a:sym typeface="Proxima Nova"/>
              </a:rPr>
              <a:t>Think… What do the numbers represent?</a:t>
            </a:r>
            <a:endParaRPr i="1" sz="20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