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autoCompressPictures="0">
  <p:sldMasterIdLst>
    <p:sldMasterId id="2147483661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72" r:id="rId14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C8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8"/>
    <p:restoredTop sz="94663"/>
  </p:normalViewPr>
  <p:slideViewPr>
    <p:cSldViewPr snapToGrid="0" snapToObjects="1">
      <p:cViewPr varScale="1">
        <p:scale>
          <a:sx n="95" d="100"/>
          <a:sy n="95" d="100"/>
        </p:scale>
        <p:origin x="200" y="6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:notes"/>
          <p:cNvSpPr txBox="1">
            <a:spLocks noGrp="1"/>
          </p:cNvSpPr>
          <p:nvPr>
            <p:ph type="body" idx="1"/>
          </p:nvPr>
        </p:nvSpPr>
        <p:spPr>
          <a:xfrm>
            <a:off x="992665" y="3228896"/>
            <a:ext cx="7941310" cy="30589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025" tIns="46500" rIns="93025" bIns="465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/>
          </a:p>
        </p:txBody>
      </p:sp>
      <p:sp>
        <p:nvSpPr>
          <p:cNvPr id="93" name="Google Shape;93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697163" y="509588"/>
            <a:ext cx="4532312" cy="25495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g57af3b7427_0_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2697163" y="509588"/>
            <a:ext cx="4532312" cy="25495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69" name="Google Shape;169;g57af3b7427_0_26:notes"/>
          <p:cNvSpPr txBox="1">
            <a:spLocks noGrp="1"/>
          </p:cNvSpPr>
          <p:nvPr>
            <p:ph type="body" idx="1"/>
          </p:nvPr>
        </p:nvSpPr>
        <p:spPr>
          <a:xfrm>
            <a:off x="992665" y="3228896"/>
            <a:ext cx="7941300" cy="305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025" tIns="46500" rIns="93025" bIns="465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0" name="Google Shape;170;g57af3b7427_0_26:notes"/>
          <p:cNvSpPr txBox="1">
            <a:spLocks noGrp="1"/>
          </p:cNvSpPr>
          <p:nvPr>
            <p:ph type="sldNum" idx="12"/>
          </p:nvPr>
        </p:nvSpPr>
        <p:spPr>
          <a:xfrm>
            <a:off x="5622800" y="6456612"/>
            <a:ext cx="4301400" cy="33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025" tIns="46500" rIns="93025" bIns="465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10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g57af3b7427_0_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697163" y="509588"/>
            <a:ext cx="4532312" cy="25495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75" name="Google Shape;175;g57af3b7427_0_31:notes"/>
          <p:cNvSpPr txBox="1">
            <a:spLocks noGrp="1"/>
          </p:cNvSpPr>
          <p:nvPr>
            <p:ph type="body" idx="1"/>
          </p:nvPr>
        </p:nvSpPr>
        <p:spPr>
          <a:xfrm>
            <a:off x="992665" y="3228896"/>
            <a:ext cx="7941300" cy="305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025" tIns="46500" rIns="93025" bIns="465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6" name="Google Shape;176;g57af3b7427_0_31:notes"/>
          <p:cNvSpPr txBox="1">
            <a:spLocks noGrp="1"/>
          </p:cNvSpPr>
          <p:nvPr>
            <p:ph type="sldNum" idx="12"/>
          </p:nvPr>
        </p:nvSpPr>
        <p:spPr>
          <a:xfrm>
            <a:off x="5622800" y="6456612"/>
            <a:ext cx="4301400" cy="33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025" tIns="46500" rIns="93025" bIns="465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11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g5a5077deef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2697163" y="509588"/>
            <a:ext cx="4532312" cy="25495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81" name="Google Shape;181;g5a5077deef_0_0:notes"/>
          <p:cNvSpPr txBox="1">
            <a:spLocks noGrp="1"/>
          </p:cNvSpPr>
          <p:nvPr>
            <p:ph type="body" idx="1"/>
          </p:nvPr>
        </p:nvSpPr>
        <p:spPr>
          <a:xfrm>
            <a:off x="992665" y="3228896"/>
            <a:ext cx="7941300" cy="305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025" tIns="46500" rIns="93025" bIns="465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2" name="Google Shape;182;g5a5077deef_0_0:notes"/>
          <p:cNvSpPr txBox="1">
            <a:spLocks noGrp="1"/>
          </p:cNvSpPr>
          <p:nvPr>
            <p:ph type="sldNum" idx="12"/>
          </p:nvPr>
        </p:nvSpPr>
        <p:spPr>
          <a:xfrm>
            <a:off x="5622800" y="6456612"/>
            <a:ext cx="4301400" cy="33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025" tIns="46500" rIns="93025" bIns="465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12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g56d22b9735_0_34:notes"/>
          <p:cNvSpPr>
            <a:spLocks noGrp="1" noRot="1" noChangeAspect="1"/>
          </p:cNvSpPr>
          <p:nvPr>
            <p:ph type="sldImg" idx="2"/>
          </p:nvPr>
        </p:nvSpPr>
        <p:spPr>
          <a:xfrm>
            <a:off x="2697163" y="509588"/>
            <a:ext cx="4532312" cy="25495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03" name="Google Shape;203;g56d22b9735_0_34:notes"/>
          <p:cNvSpPr txBox="1">
            <a:spLocks noGrp="1"/>
          </p:cNvSpPr>
          <p:nvPr>
            <p:ph type="body" idx="1"/>
          </p:nvPr>
        </p:nvSpPr>
        <p:spPr>
          <a:xfrm>
            <a:off x="992665" y="3228896"/>
            <a:ext cx="7941300" cy="305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025" tIns="46500" rIns="93025" bIns="465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4" name="Google Shape;204;g56d22b9735_0_34:notes"/>
          <p:cNvSpPr txBox="1">
            <a:spLocks noGrp="1"/>
          </p:cNvSpPr>
          <p:nvPr>
            <p:ph type="sldNum" idx="12"/>
          </p:nvPr>
        </p:nvSpPr>
        <p:spPr>
          <a:xfrm>
            <a:off x="5622800" y="6456612"/>
            <a:ext cx="4301400" cy="33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025" tIns="46500" rIns="93025" bIns="465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13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3162372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g49a64b5986_0_49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697163" y="509588"/>
            <a:ext cx="4532312" cy="25495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7" name="Google Shape;107;g49a64b5986_0_492:notes"/>
          <p:cNvSpPr txBox="1">
            <a:spLocks noGrp="1"/>
          </p:cNvSpPr>
          <p:nvPr>
            <p:ph type="body" idx="1"/>
          </p:nvPr>
        </p:nvSpPr>
        <p:spPr>
          <a:xfrm>
            <a:off x="992665" y="3228896"/>
            <a:ext cx="7941300" cy="305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025" tIns="46500" rIns="93025" bIns="465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8" name="Google Shape;108;g49a64b5986_0_492:notes"/>
          <p:cNvSpPr txBox="1">
            <a:spLocks noGrp="1"/>
          </p:cNvSpPr>
          <p:nvPr>
            <p:ph type="sldNum" idx="12"/>
          </p:nvPr>
        </p:nvSpPr>
        <p:spPr>
          <a:xfrm>
            <a:off x="5622800" y="6456612"/>
            <a:ext cx="4301400" cy="33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025" tIns="46500" rIns="93025" bIns="465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g4b93448afc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2697163" y="509588"/>
            <a:ext cx="4532312" cy="25495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3" name="Google Shape;113;g4b93448afc_0_0:notes"/>
          <p:cNvSpPr txBox="1">
            <a:spLocks noGrp="1"/>
          </p:cNvSpPr>
          <p:nvPr>
            <p:ph type="body" idx="1"/>
          </p:nvPr>
        </p:nvSpPr>
        <p:spPr>
          <a:xfrm>
            <a:off x="992665" y="3228896"/>
            <a:ext cx="7941300" cy="305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025" tIns="46500" rIns="93025" bIns="465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4" name="Google Shape;114;g4b93448afc_0_0:notes"/>
          <p:cNvSpPr txBox="1">
            <a:spLocks noGrp="1"/>
          </p:cNvSpPr>
          <p:nvPr>
            <p:ph type="sldNum" idx="12"/>
          </p:nvPr>
        </p:nvSpPr>
        <p:spPr>
          <a:xfrm>
            <a:off x="5622800" y="6456612"/>
            <a:ext cx="4301400" cy="33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025" tIns="46500" rIns="93025" bIns="465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g4b1c38d769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2697163" y="509588"/>
            <a:ext cx="4532312" cy="25495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9" name="Google Shape;119;g4b1c38d769_0_0:notes"/>
          <p:cNvSpPr txBox="1">
            <a:spLocks noGrp="1"/>
          </p:cNvSpPr>
          <p:nvPr>
            <p:ph type="body" idx="1"/>
          </p:nvPr>
        </p:nvSpPr>
        <p:spPr>
          <a:xfrm>
            <a:off x="992665" y="3228896"/>
            <a:ext cx="7941300" cy="305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025" tIns="46500" rIns="93025" bIns="465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0" name="Google Shape;120;g4b1c38d769_0_0:notes"/>
          <p:cNvSpPr txBox="1">
            <a:spLocks noGrp="1"/>
          </p:cNvSpPr>
          <p:nvPr>
            <p:ph type="sldNum" idx="12"/>
          </p:nvPr>
        </p:nvSpPr>
        <p:spPr>
          <a:xfrm>
            <a:off x="5622800" y="6456612"/>
            <a:ext cx="4301400" cy="33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025" tIns="46500" rIns="93025" bIns="465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4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g57af3b7427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2697163" y="509588"/>
            <a:ext cx="4532312" cy="25495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25" name="Google Shape;125;g57af3b7427_0_0:notes"/>
          <p:cNvSpPr txBox="1">
            <a:spLocks noGrp="1"/>
          </p:cNvSpPr>
          <p:nvPr>
            <p:ph type="body" idx="1"/>
          </p:nvPr>
        </p:nvSpPr>
        <p:spPr>
          <a:xfrm>
            <a:off x="992665" y="3228896"/>
            <a:ext cx="7941300" cy="305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025" tIns="46500" rIns="93025" bIns="465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6" name="Google Shape;126;g57af3b7427_0_0:notes"/>
          <p:cNvSpPr txBox="1">
            <a:spLocks noGrp="1"/>
          </p:cNvSpPr>
          <p:nvPr>
            <p:ph type="sldNum" idx="12"/>
          </p:nvPr>
        </p:nvSpPr>
        <p:spPr>
          <a:xfrm>
            <a:off x="5622800" y="6456612"/>
            <a:ext cx="4301400" cy="33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025" tIns="46500" rIns="93025" bIns="465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5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g4b1c38d769_0_87:notes"/>
          <p:cNvSpPr>
            <a:spLocks noGrp="1" noRot="1" noChangeAspect="1"/>
          </p:cNvSpPr>
          <p:nvPr>
            <p:ph type="sldImg" idx="2"/>
          </p:nvPr>
        </p:nvSpPr>
        <p:spPr>
          <a:xfrm>
            <a:off x="2697163" y="509588"/>
            <a:ext cx="4532312" cy="25495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31" name="Google Shape;131;g4b1c38d769_0_87:notes"/>
          <p:cNvSpPr txBox="1">
            <a:spLocks noGrp="1"/>
          </p:cNvSpPr>
          <p:nvPr>
            <p:ph type="body" idx="1"/>
          </p:nvPr>
        </p:nvSpPr>
        <p:spPr>
          <a:xfrm>
            <a:off x="992665" y="3228896"/>
            <a:ext cx="7941300" cy="305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025" tIns="46500" rIns="93025" bIns="465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lang="en-US"/>
              <a:t>Link to  pupils’ previous experience of representing and sequencing images using the LED output. </a:t>
            </a: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2" name="Google Shape;132;g4b1c38d769_0_87:notes"/>
          <p:cNvSpPr txBox="1">
            <a:spLocks noGrp="1"/>
          </p:cNvSpPr>
          <p:nvPr>
            <p:ph type="sldNum" idx="12"/>
          </p:nvPr>
        </p:nvSpPr>
        <p:spPr>
          <a:xfrm>
            <a:off x="5622800" y="6456612"/>
            <a:ext cx="4301400" cy="33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025" tIns="46500" rIns="93025" bIns="465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6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g4b1c38d769_0_9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697163" y="509588"/>
            <a:ext cx="4532312" cy="25495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37" name="Google Shape;137;g4b1c38d769_0_92:notes"/>
          <p:cNvSpPr txBox="1">
            <a:spLocks noGrp="1"/>
          </p:cNvSpPr>
          <p:nvPr>
            <p:ph type="body" idx="1"/>
          </p:nvPr>
        </p:nvSpPr>
        <p:spPr>
          <a:xfrm>
            <a:off x="992665" y="3228896"/>
            <a:ext cx="7941300" cy="305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025" tIns="46500" rIns="93025" bIns="465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8" name="Google Shape;138;g4b1c38d769_0_92:notes"/>
          <p:cNvSpPr txBox="1">
            <a:spLocks noGrp="1"/>
          </p:cNvSpPr>
          <p:nvPr>
            <p:ph type="sldNum" idx="12"/>
          </p:nvPr>
        </p:nvSpPr>
        <p:spPr>
          <a:xfrm>
            <a:off x="5622800" y="6456612"/>
            <a:ext cx="4301400" cy="33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025" tIns="46500" rIns="93025" bIns="465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7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g57af3b7427_0_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697163" y="509588"/>
            <a:ext cx="4532312" cy="25495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57" name="Google Shape;157;g57af3b7427_0_21:notes"/>
          <p:cNvSpPr txBox="1">
            <a:spLocks noGrp="1"/>
          </p:cNvSpPr>
          <p:nvPr>
            <p:ph type="body" idx="1"/>
          </p:nvPr>
        </p:nvSpPr>
        <p:spPr>
          <a:xfrm>
            <a:off x="992665" y="3228896"/>
            <a:ext cx="7941300" cy="305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025" tIns="46500" rIns="93025" bIns="465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8" name="Google Shape;158;g57af3b7427_0_21:notes"/>
          <p:cNvSpPr txBox="1">
            <a:spLocks noGrp="1"/>
          </p:cNvSpPr>
          <p:nvPr>
            <p:ph type="sldNum" idx="12"/>
          </p:nvPr>
        </p:nvSpPr>
        <p:spPr>
          <a:xfrm>
            <a:off x="5622800" y="6456612"/>
            <a:ext cx="4301400" cy="33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025" tIns="46500" rIns="93025" bIns="465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8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g4b1c38d769_0_137:notes"/>
          <p:cNvSpPr>
            <a:spLocks noGrp="1" noRot="1" noChangeAspect="1"/>
          </p:cNvSpPr>
          <p:nvPr>
            <p:ph type="sldImg" idx="2"/>
          </p:nvPr>
        </p:nvSpPr>
        <p:spPr>
          <a:xfrm>
            <a:off x="2697163" y="509588"/>
            <a:ext cx="4532312" cy="25495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63" name="Google Shape;163;g4b1c38d769_0_137:notes"/>
          <p:cNvSpPr txBox="1">
            <a:spLocks noGrp="1"/>
          </p:cNvSpPr>
          <p:nvPr>
            <p:ph type="body" idx="1"/>
          </p:nvPr>
        </p:nvSpPr>
        <p:spPr>
          <a:xfrm>
            <a:off x="992665" y="3228896"/>
            <a:ext cx="7941300" cy="305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025" tIns="46500" rIns="93025" bIns="465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4" name="Google Shape;164;g4b1c38d769_0_137:notes"/>
          <p:cNvSpPr txBox="1">
            <a:spLocks noGrp="1"/>
          </p:cNvSpPr>
          <p:nvPr>
            <p:ph type="sldNum" idx="12"/>
          </p:nvPr>
        </p:nvSpPr>
        <p:spPr>
          <a:xfrm>
            <a:off x="5622800" y="6456612"/>
            <a:ext cx="4301400" cy="33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025" tIns="46500" rIns="93025" bIns="465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9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Large quote">
  <p:cSld name="Large quote">
    <p:bg>
      <p:bgPr>
        <a:solidFill>
          <a:srgbClr val="00C800"/>
        </a:solidFill>
        <a:effectLst/>
      </p:bgPr>
    </p:bg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>
            <a:spLocks noGrp="1"/>
          </p:cNvSpPr>
          <p:nvPr>
            <p:ph type="body" idx="1"/>
          </p:nvPr>
        </p:nvSpPr>
        <p:spPr>
          <a:xfrm>
            <a:off x="768000" y="2294400"/>
            <a:ext cx="10579255" cy="229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L="457200" marR="0" lvl="0" indent="-228600" algn="ctr">
              <a:lnSpc>
                <a:spcPct val="103685"/>
              </a:lnSpc>
              <a:spcBef>
                <a:spcPts val="400"/>
              </a:spcBef>
              <a:spcAft>
                <a:spcPts val="0"/>
              </a:spcAft>
              <a:buClr>
                <a:srgbClr val="5EB130"/>
              </a:buClr>
              <a:buSzPts val="4104"/>
              <a:buFont typeface="Noto Sans Symbols"/>
              <a:buNone/>
              <a:defRPr sz="5400" b="0" i="0" u="none" strike="noStrike" cap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1pPr>
            <a:lvl2pPr marL="914400" marR="0" lvl="1" indent="-325119" algn="l">
              <a:lnSpc>
                <a:spcPct val="100000"/>
              </a:lnSpc>
              <a:spcBef>
                <a:spcPts val="2100"/>
              </a:spcBef>
              <a:spcAft>
                <a:spcPts val="0"/>
              </a:spcAft>
              <a:buClr>
                <a:srgbClr val="5EB130"/>
              </a:buClr>
              <a:buSzPts val="1520"/>
              <a:buFont typeface="Noto Sans Symbols"/>
              <a:buChar char="▪"/>
              <a:defRPr sz="2000" b="0" i="0" u="none" strike="noStrike" cap="none">
                <a:solidFill>
                  <a:schemeClr val="lt2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marL="1371600" marR="0" lvl="2" indent="-325119" algn="l">
              <a:lnSpc>
                <a:spcPct val="100000"/>
              </a:lnSpc>
              <a:spcBef>
                <a:spcPts val="2100"/>
              </a:spcBef>
              <a:spcAft>
                <a:spcPts val="0"/>
              </a:spcAft>
              <a:buClr>
                <a:srgbClr val="5EB130"/>
              </a:buClr>
              <a:buSzPts val="1520"/>
              <a:buFont typeface="Noto Sans Symbols"/>
              <a:buChar char="▪"/>
              <a:defRPr sz="2000" b="0" i="0" u="none" strike="noStrike" cap="none">
                <a:solidFill>
                  <a:schemeClr val="lt2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marL="1828800" marR="0" lvl="3" indent="-325119" algn="l">
              <a:lnSpc>
                <a:spcPct val="100000"/>
              </a:lnSpc>
              <a:spcBef>
                <a:spcPts val="2100"/>
              </a:spcBef>
              <a:spcAft>
                <a:spcPts val="0"/>
              </a:spcAft>
              <a:buClr>
                <a:srgbClr val="5EB130"/>
              </a:buClr>
              <a:buSzPts val="1520"/>
              <a:buFont typeface="Noto Sans Symbols"/>
              <a:buChar char="▪"/>
              <a:defRPr sz="2000" b="0" i="0" u="none" strike="noStrike" cap="none">
                <a:solidFill>
                  <a:schemeClr val="lt2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marL="2286000" marR="0" lvl="4" indent="-383032" algn="l">
              <a:lnSpc>
                <a:spcPct val="108312"/>
              </a:lnSpc>
              <a:spcBef>
                <a:spcPts val="2100"/>
              </a:spcBef>
              <a:spcAft>
                <a:spcPts val="0"/>
              </a:spcAft>
              <a:buClr>
                <a:schemeClr val="lt2"/>
              </a:buClr>
              <a:buSzPts val="2432"/>
              <a:buFont typeface="Cabin"/>
              <a:buAutoNum type="arabicPeriod"/>
              <a:defRPr sz="3200" b="0" i="0" u="none" strike="noStrike" cap="none">
                <a:solidFill>
                  <a:schemeClr val="lt2"/>
                </a:solidFill>
                <a:latin typeface="Cabin"/>
                <a:ea typeface="Cabin"/>
                <a:cs typeface="Cabin"/>
                <a:sym typeface="Cabin"/>
              </a:defRPr>
            </a:lvl5pPr>
            <a:lvl6pPr marL="2743200" marR="0" lvl="5" indent="-400050" algn="l">
              <a:lnSpc>
                <a:spcPct val="90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marL="3200400" marR="0" lvl="6" indent="-400050" algn="l">
              <a:lnSpc>
                <a:spcPct val="90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marL="3657600" marR="0" lvl="7" indent="-400050" algn="l">
              <a:lnSpc>
                <a:spcPct val="90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marL="4114800" marR="0" lvl="8" indent="-400050" algn="l">
              <a:lnSpc>
                <a:spcPct val="90000"/>
              </a:lnSpc>
              <a:spcBef>
                <a:spcPts val="2100"/>
              </a:spcBef>
              <a:spcAft>
                <a:spcPts val="210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body" idx="2"/>
          </p:nvPr>
        </p:nvSpPr>
        <p:spPr>
          <a:xfrm>
            <a:off x="2140800" y="3734400"/>
            <a:ext cx="7838341" cy="121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L="457200" marR="0" lvl="0" indent="-228600" algn="ctr">
              <a:lnSpc>
                <a:spcPct val="233291"/>
              </a:lnSpc>
              <a:spcBef>
                <a:spcPts val="400"/>
              </a:spcBef>
              <a:spcAft>
                <a:spcPts val="0"/>
              </a:spcAft>
              <a:buClr>
                <a:srgbClr val="5EB130"/>
              </a:buClr>
              <a:buSzPts val="1824"/>
              <a:buFont typeface="Noto Sans Symbols"/>
              <a:buNone/>
              <a:defRPr sz="2400" b="0" i="0" u="none" strike="noStrike" cap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1pPr>
            <a:lvl2pPr marL="914400" marR="0" lvl="1" indent="-325119" algn="l">
              <a:lnSpc>
                <a:spcPct val="100000"/>
              </a:lnSpc>
              <a:spcBef>
                <a:spcPts val="2100"/>
              </a:spcBef>
              <a:spcAft>
                <a:spcPts val="0"/>
              </a:spcAft>
              <a:buClr>
                <a:srgbClr val="5EB130"/>
              </a:buClr>
              <a:buSzPts val="1520"/>
              <a:buFont typeface="Noto Sans Symbols"/>
              <a:buChar char="▪"/>
              <a:defRPr sz="2000" b="0" i="0" u="none" strike="noStrike" cap="none">
                <a:solidFill>
                  <a:schemeClr val="lt2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marL="1371600" marR="0" lvl="2" indent="-325119" algn="l">
              <a:lnSpc>
                <a:spcPct val="100000"/>
              </a:lnSpc>
              <a:spcBef>
                <a:spcPts val="2100"/>
              </a:spcBef>
              <a:spcAft>
                <a:spcPts val="0"/>
              </a:spcAft>
              <a:buClr>
                <a:srgbClr val="5EB130"/>
              </a:buClr>
              <a:buSzPts val="1520"/>
              <a:buFont typeface="Noto Sans Symbols"/>
              <a:buChar char="▪"/>
              <a:defRPr sz="2000" b="0" i="0" u="none" strike="noStrike" cap="none">
                <a:solidFill>
                  <a:schemeClr val="lt2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marL="1828800" marR="0" lvl="3" indent="-325119" algn="l">
              <a:lnSpc>
                <a:spcPct val="100000"/>
              </a:lnSpc>
              <a:spcBef>
                <a:spcPts val="2100"/>
              </a:spcBef>
              <a:spcAft>
                <a:spcPts val="0"/>
              </a:spcAft>
              <a:buClr>
                <a:srgbClr val="5EB130"/>
              </a:buClr>
              <a:buSzPts val="1520"/>
              <a:buFont typeface="Noto Sans Symbols"/>
              <a:buChar char="▪"/>
              <a:defRPr sz="2000" b="0" i="0" u="none" strike="noStrike" cap="none">
                <a:solidFill>
                  <a:schemeClr val="lt2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marL="2286000" marR="0" lvl="4" indent="-383032" algn="l">
              <a:lnSpc>
                <a:spcPct val="108312"/>
              </a:lnSpc>
              <a:spcBef>
                <a:spcPts val="2100"/>
              </a:spcBef>
              <a:spcAft>
                <a:spcPts val="0"/>
              </a:spcAft>
              <a:buClr>
                <a:schemeClr val="lt2"/>
              </a:buClr>
              <a:buSzPts val="2432"/>
              <a:buFont typeface="Cabin"/>
              <a:buAutoNum type="arabicPeriod"/>
              <a:defRPr sz="3200" b="0" i="0" u="none" strike="noStrike" cap="none">
                <a:solidFill>
                  <a:schemeClr val="lt2"/>
                </a:solidFill>
                <a:latin typeface="Cabin"/>
                <a:ea typeface="Cabin"/>
                <a:cs typeface="Cabin"/>
                <a:sym typeface="Cabin"/>
              </a:defRPr>
            </a:lvl5pPr>
            <a:lvl6pPr marL="2743200" marR="0" lvl="5" indent="-400050" algn="l">
              <a:lnSpc>
                <a:spcPct val="90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marL="3200400" marR="0" lvl="6" indent="-400050" algn="l">
              <a:lnSpc>
                <a:spcPct val="90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marL="3657600" marR="0" lvl="7" indent="-400050" algn="l">
              <a:lnSpc>
                <a:spcPct val="90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marL="4114800" marR="0" lvl="8" indent="-400050" algn="l">
              <a:lnSpc>
                <a:spcPct val="90000"/>
              </a:lnSpc>
              <a:spcBef>
                <a:spcPts val="2100"/>
              </a:spcBef>
              <a:spcAft>
                <a:spcPts val="210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1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1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8" name="Google Shape;68;p11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9" name="Google Shape;69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2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2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5" name="Google Shape;75;p12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1" name="Google Shape;81;p13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2" name="Google Shape;82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4" name="Google Shape;84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4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7" name="Google Shape;87;p14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8" name="Google Shape;88;p1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9" name="Google Shape;89;p1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0" name="Google Shape;90;p1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full image">
  <p:cSld name="full image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3"/>
          <p:cNvSpPr>
            <a:spLocks noGrp="1"/>
          </p:cNvSpPr>
          <p:nvPr>
            <p:ph type="pic" idx="2"/>
          </p:nvPr>
        </p:nvSpPr>
        <p:spPr>
          <a:xfrm>
            <a:off x="0" y="1"/>
            <a:ext cx="12191875" cy="686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R="0" lvl="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5EB130"/>
              </a:buClr>
              <a:buSzPts val="1824"/>
              <a:buFont typeface="Noto Sans Symbols"/>
              <a:buChar char="▪"/>
              <a:defRPr sz="2400" b="0" i="0" u="none" strike="noStrike" cap="non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marR="0" lvl="1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5EB130"/>
              </a:buClr>
              <a:buSzPts val="1520"/>
              <a:buFont typeface="Noto Sans Symbols"/>
              <a:buChar char="▪"/>
              <a:defRPr sz="2000" b="0" i="0" u="none" strike="noStrike" cap="non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marR="0" lvl="2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5EB130"/>
              </a:buClr>
              <a:buSzPts val="1520"/>
              <a:buFont typeface="Noto Sans Symbols"/>
              <a:buChar char="▪"/>
              <a:defRPr sz="2000" b="0" i="0" u="none" strike="noStrike" cap="non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marR="0" lvl="3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5EB130"/>
              </a:buClr>
              <a:buSzPts val="1520"/>
              <a:buFont typeface="Noto Sans Symbols"/>
              <a:buChar char="▪"/>
              <a:defRPr sz="2000" b="0" i="0" u="none" strike="noStrike" cap="non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marR="0" lvl="4" algn="l" rtl="0">
              <a:lnSpc>
                <a:spcPct val="108312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32"/>
              <a:buFont typeface="Cabin"/>
              <a:buAutoNum type="arabicPeriod"/>
              <a:defRPr sz="32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marR="0" lvl="5" algn="l" rtl="0">
              <a:lnSpc>
                <a:spcPct val="90000"/>
              </a:lnSpc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marR="0" lvl="6" algn="l" rtl="0">
              <a:lnSpc>
                <a:spcPct val="90000"/>
              </a:lnSpc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marR="0" lvl="7" algn="l" rtl="0">
              <a:lnSpc>
                <a:spcPct val="90000"/>
              </a:lnSpc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marR="0" lvl="8" algn="l" rtl="0">
              <a:lnSpc>
                <a:spcPct val="90000"/>
              </a:lnSpc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title"/>
          </p:nvPr>
        </p:nvSpPr>
        <p:spPr>
          <a:xfrm>
            <a:off x="824628" y="358342"/>
            <a:ext cx="10135740" cy="55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R="0" lvl="0" algn="l">
              <a:lnSpc>
                <a:spcPct val="106650"/>
              </a:lnSpc>
              <a:spcBef>
                <a:spcPts val="0"/>
              </a:spcBef>
              <a:spcAft>
                <a:spcPts val="0"/>
              </a:spcAft>
              <a:buClr>
                <a:srgbClr val="303333"/>
              </a:buClr>
              <a:buSzPts val="4000"/>
              <a:buFont typeface="Arial"/>
              <a:buNone/>
              <a:defRPr sz="4000" b="1" i="0" u="none" strike="noStrike" cap="none">
                <a:solidFill>
                  <a:srgbClr val="303333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37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37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37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37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37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37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37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3700"/>
              <a:buNone/>
              <a:defRPr sz="1800"/>
            </a:lvl9pPr>
          </a:lstStyle>
          <a:p>
            <a:endParaRPr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FA1049D-F98D-534D-B008-2E70E2EF5BF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960368" y="6203732"/>
            <a:ext cx="1092200" cy="5334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4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6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6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8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8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0" name="Google Shape;50;p8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8" name="Google Shape;58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microbit.org/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creativecommons.org/licenses/by-sa/4.0/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5"/>
          <p:cNvSpPr/>
          <p:nvPr/>
        </p:nvSpPr>
        <p:spPr>
          <a:xfrm>
            <a:off x="578589" y="1651028"/>
            <a:ext cx="11134337" cy="34778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0" b="1" dirty="0">
                <a:solidFill>
                  <a:schemeClr val="lt1"/>
                </a:solidFill>
                <a:latin typeface="+mj-lt"/>
                <a:ea typeface="Questrial"/>
                <a:cs typeface="Questrial"/>
                <a:sym typeface="Questrial"/>
              </a:rPr>
              <a:t>Volcano animations </a:t>
            </a:r>
            <a:endParaRPr b="1" dirty="0">
              <a:latin typeface="+mj-lt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000" b="0" i="0" u="none" strike="noStrike" cap="none" dirty="0">
                <a:solidFill>
                  <a:schemeClr val="lt1"/>
                </a:solidFill>
                <a:latin typeface="+mj-lt"/>
                <a:ea typeface="Questrial"/>
                <a:cs typeface="Questrial"/>
                <a:sym typeface="Questrial"/>
              </a:rPr>
              <a:t>Teacher lesson guide </a:t>
            </a:r>
            <a:endParaRPr sz="6000" b="0" i="0" u="none" strike="noStrike" cap="none" dirty="0">
              <a:solidFill>
                <a:schemeClr val="lt1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000" dirty="0">
                <a:solidFill>
                  <a:schemeClr val="lt1"/>
                </a:solidFill>
                <a:latin typeface="+mj-lt"/>
                <a:ea typeface="Questrial"/>
                <a:cs typeface="Questrial"/>
                <a:sym typeface="Questrial"/>
              </a:rPr>
              <a:t>Lesson 1</a:t>
            </a:r>
            <a:endParaRPr sz="6000" dirty="0">
              <a:solidFill>
                <a:schemeClr val="lt1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4400" b="0" i="0" u="none" strike="noStrike" cap="none" dirty="0">
              <a:solidFill>
                <a:schemeClr val="lt1"/>
              </a:solidFill>
              <a:latin typeface="+mj-lt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4400" b="0" i="0" u="none" strike="noStrike" cap="none" dirty="0">
              <a:solidFill>
                <a:schemeClr val="lt1"/>
              </a:solidFill>
              <a:latin typeface="+mj-lt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4400" b="0" i="0" u="none" strike="noStrike" cap="none" dirty="0">
              <a:solidFill>
                <a:schemeClr val="lt1"/>
              </a:solidFill>
              <a:latin typeface="+mj-lt"/>
              <a:ea typeface="Calibri"/>
              <a:cs typeface="Calibri"/>
              <a:sym typeface="Calibri"/>
            </a:endParaRPr>
          </a:p>
        </p:txBody>
      </p:sp>
      <p:pic>
        <p:nvPicPr>
          <p:cNvPr id="96" name="Google Shape;96;p15"/>
          <p:cNvPicPr preferRelativeResize="0"/>
          <p:nvPr/>
        </p:nvPicPr>
        <p:blipFill rotWithShape="1">
          <a:blip r:embed="rId3">
            <a:alphaModFix amt="5000"/>
          </a:blip>
          <a:srcRect/>
          <a:stretch/>
        </p:blipFill>
        <p:spPr>
          <a:xfrm rot="911264">
            <a:off x="8933200" y="4664970"/>
            <a:ext cx="753722" cy="1035727"/>
          </a:xfrm>
          <a:prstGeom prst="rect">
            <a:avLst/>
          </a:prstGeom>
          <a:noFill/>
          <a:ln>
            <a:noFill/>
          </a:ln>
        </p:spPr>
      </p:pic>
      <p:pic>
        <p:nvPicPr>
          <p:cNvPr id="97" name="Google Shape;97;p15"/>
          <p:cNvPicPr preferRelativeResize="0"/>
          <p:nvPr/>
        </p:nvPicPr>
        <p:blipFill rotWithShape="1">
          <a:blip r:embed="rId3">
            <a:alphaModFix amt="5000"/>
          </a:blip>
          <a:srcRect/>
          <a:stretch/>
        </p:blipFill>
        <p:spPr>
          <a:xfrm rot="911264">
            <a:off x="6268264" y="5387311"/>
            <a:ext cx="753722" cy="1035727"/>
          </a:xfrm>
          <a:prstGeom prst="rect">
            <a:avLst/>
          </a:prstGeom>
          <a:noFill/>
          <a:ln>
            <a:noFill/>
          </a:ln>
        </p:spPr>
      </p:pic>
      <p:pic>
        <p:nvPicPr>
          <p:cNvPr id="98" name="Google Shape;98;p15"/>
          <p:cNvPicPr preferRelativeResize="0"/>
          <p:nvPr/>
        </p:nvPicPr>
        <p:blipFill rotWithShape="1">
          <a:blip r:embed="rId3">
            <a:alphaModFix amt="5000"/>
          </a:blip>
          <a:srcRect/>
          <a:stretch/>
        </p:blipFill>
        <p:spPr>
          <a:xfrm rot="911264">
            <a:off x="10484279" y="388269"/>
            <a:ext cx="753722" cy="1035727"/>
          </a:xfrm>
          <a:prstGeom prst="rect">
            <a:avLst/>
          </a:prstGeom>
          <a:noFill/>
          <a:ln>
            <a:noFill/>
          </a:ln>
        </p:spPr>
      </p:pic>
      <p:pic>
        <p:nvPicPr>
          <p:cNvPr id="99" name="Google Shape;99;p15"/>
          <p:cNvPicPr preferRelativeResize="0"/>
          <p:nvPr/>
        </p:nvPicPr>
        <p:blipFill rotWithShape="1">
          <a:blip r:embed="rId4">
            <a:alphaModFix amt="5000"/>
          </a:blip>
          <a:srcRect/>
          <a:stretch/>
        </p:blipFill>
        <p:spPr>
          <a:xfrm rot="-1168137">
            <a:off x="3275646" y="4901076"/>
            <a:ext cx="866231" cy="1119177"/>
          </a:xfrm>
          <a:prstGeom prst="rect">
            <a:avLst/>
          </a:prstGeom>
          <a:noFill/>
          <a:ln>
            <a:noFill/>
          </a:ln>
        </p:spPr>
      </p:pic>
      <p:pic>
        <p:nvPicPr>
          <p:cNvPr id="100" name="Google Shape;100;p15"/>
          <p:cNvPicPr preferRelativeResize="0"/>
          <p:nvPr/>
        </p:nvPicPr>
        <p:blipFill rotWithShape="1">
          <a:blip r:embed="rId5">
            <a:alphaModFix amt="5000"/>
          </a:blip>
          <a:srcRect/>
          <a:stretch/>
        </p:blipFill>
        <p:spPr>
          <a:xfrm rot="-2090590" flipH="1">
            <a:off x="838950" y="4940120"/>
            <a:ext cx="1033233" cy="61200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1" name="Google Shape;101;p15"/>
          <p:cNvPicPr preferRelativeResize="0"/>
          <p:nvPr/>
        </p:nvPicPr>
        <p:blipFill rotWithShape="1">
          <a:blip r:embed="rId6">
            <a:alphaModFix amt="5000"/>
          </a:blip>
          <a:srcRect/>
          <a:stretch/>
        </p:blipFill>
        <p:spPr>
          <a:xfrm rot="1801578">
            <a:off x="5443054" y="666436"/>
            <a:ext cx="830446" cy="642139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" name="Google Shape;102;p15"/>
          <p:cNvPicPr preferRelativeResize="0"/>
          <p:nvPr/>
        </p:nvPicPr>
        <p:blipFill rotWithShape="1">
          <a:blip r:embed="rId3">
            <a:alphaModFix amt="5000"/>
          </a:blip>
          <a:srcRect/>
          <a:stretch/>
        </p:blipFill>
        <p:spPr>
          <a:xfrm rot="911264">
            <a:off x="379877" y="2249455"/>
            <a:ext cx="753722" cy="1035727"/>
          </a:xfrm>
          <a:prstGeom prst="rect">
            <a:avLst/>
          </a:prstGeom>
          <a:noFill/>
          <a:ln>
            <a:noFill/>
          </a:ln>
        </p:spPr>
      </p:pic>
      <p:pic>
        <p:nvPicPr>
          <p:cNvPr id="103" name="Google Shape;103;p15"/>
          <p:cNvPicPr preferRelativeResize="0"/>
          <p:nvPr/>
        </p:nvPicPr>
        <p:blipFill rotWithShape="1">
          <a:blip r:embed="rId4">
            <a:alphaModFix amt="5000"/>
          </a:blip>
          <a:srcRect/>
          <a:stretch/>
        </p:blipFill>
        <p:spPr>
          <a:xfrm rot="-1168133">
            <a:off x="1542324" y="271567"/>
            <a:ext cx="866232" cy="1119177"/>
          </a:xfrm>
          <a:prstGeom prst="rect">
            <a:avLst/>
          </a:prstGeom>
          <a:noFill/>
          <a:ln>
            <a:noFill/>
          </a:ln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6E003548-B92C-6344-B551-77E237A091C2}"/>
              </a:ext>
            </a:extLst>
          </p:cNvPr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513468" y="5306667"/>
            <a:ext cx="2304255" cy="1098362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p24"/>
          <p:cNvSpPr/>
          <p:nvPr/>
        </p:nvSpPr>
        <p:spPr>
          <a:xfrm>
            <a:off x="1012888" y="367400"/>
            <a:ext cx="10677300" cy="501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0" marR="0" lvl="0" indent="0" algn="l" rtl="0">
              <a:lnSpc>
                <a:spcPct val="10665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 b="1" dirty="0">
                <a:solidFill>
                  <a:schemeClr val="dk1"/>
                </a:solidFill>
                <a:latin typeface="+mj-lt"/>
                <a:ea typeface="Questrial"/>
                <a:cs typeface="Questrial"/>
                <a:sym typeface="Questrial"/>
              </a:rPr>
              <a:t>Sharing animations</a:t>
            </a: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457200" marR="0" lvl="0" indent="-431800" algn="l" rtl="0">
              <a:spcBef>
                <a:spcPts val="0"/>
              </a:spcBef>
              <a:spcAft>
                <a:spcPts val="0"/>
              </a:spcAft>
              <a:buClr>
                <a:srgbClr val="505555"/>
              </a:buClr>
              <a:buSzPts val="3200"/>
              <a:buFont typeface="Questrial"/>
              <a:buChar char="●"/>
            </a:pPr>
            <a:r>
              <a:rPr lang="en-US" sz="3200" dirty="0">
                <a:solidFill>
                  <a:srgbClr val="505555"/>
                </a:solidFill>
                <a:latin typeface="+mj-lt"/>
                <a:ea typeface="Questrial"/>
                <a:cs typeface="Questrial"/>
                <a:sym typeface="Questrial"/>
              </a:rPr>
              <a:t>Visit each table and watch the flipbook animations.</a:t>
            </a: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45720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457200" marR="0" lvl="0" indent="-431800" algn="l" rtl="0">
              <a:spcBef>
                <a:spcPts val="0"/>
              </a:spcBef>
              <a:spcAft>
                <a:spcPts val="0"/>
              </a:spcAft>
              <a:buClr>
                <a:srgbClr val="505555"/>
              </a:buClr>
              <a:buSzPts val="3200"/>
              <a:buFont typeface="Questrial"/>
              <a:buChar char="●"/>
            </a:pPr>
            <a:r>
              <a:rPr lang="en-US" sz="3200" dirty="0">
                <a:solidFill>
                  <a:srgbClr val="505555"/>
                </a:solidFill>
                <a:latin typeface="+mj-lt"/>
                <a:ea typeface="Questrial"/>
                <a:cs typeface="Questrial"/>
                <a:sym typeface="Questrial"/>
              </a:rPr>
              <a:t>On the post-it notes provided, record one WWW (what worked well) and one EBI (even better if).</a:t>
            </a: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45720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p25"/>
          <p:cNvSpPr/>
          <p:nvPr/>
        </p:nvSpPr>
        <p:spPr>
          <a:xfrm>
            <a:off x="1012888" y="367400"/>
            <a:ext cx="10677300" cy="501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0" marR="0" lvl="0" indent="0" algn="l" rtl="0">
              <a:lnSpc>
                <a:spcPct val="10665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 b="1" dirty="0">
                <a:solidFill>
                  <a:schemeClr val="dk1"/>
                </a:solidFill>
                <a:latin typeface="+mj-lt"/>
                <a:ea typeface="Questrial"/>
                <a:cs typeface="Questrial"/>
                <a:sym typeface="Questrial"/>
              </a:rPr>
              <a:t>Learning objectives revisited:</a:t>
            </a: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457200" lvl="0" indent="-4318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05555"/>
              </a:buClr>
              <a:buSzPts val="3200"/>
              <a:buFont typeface="Questrial"/>
              <a:buChar char="●"/>
            </a:pPr>
            <a:r>
              <a:rPr lang="en-US" sz="3200" dirty="0">
                <a:solidFill>
                  <a:srgbClr val="505555"/>
                </a:solidFill>
                <a:latin typeface="+mj-lt"/>
                <a:ea typeface="Questrial"/>
                <a:cs typeface="Questrial"/>
                <a:sym typeface="Questrial"/>
              </a:rPr>
              <a:t>To understand decomposition.</a:t>
            </a: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457200" lvl="0" indent="-4318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05555"/>
              </a:buClr>
              <a:buSzPts val="3200"/>
              <a:buFont typeface="Questrial"/>
              <a:buChar char="●"/>
            </a:pPr>
            <a:r>
              <a:rPr lang="en-US" sz="3200" dirty="0">
                <a:solidFill>
                  <a:srgbClr val="505555"/>
                </a:solidFill>
                <a:latin typeface="+mj-lt"/>
                <a:ea typeface="Questrial"/>
                <a:cs typeface="Questrial"/>
                <a:sym typeface="Questrial"/>
              </a:rPr>
              <a:t>To create a dance sequence using decomposition.</a:t>
            </a: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45720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457200" lvl="0" indent="-4318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05555"/>
              </a:buClr>
              <a:buSzPts val="3200"/>
              <a:buFont typeface="Questrial"/>
              <a:buChar char="●"/>
            </a:pPr>
            <a:r>
              <a:rPr lang="en-US" sz="3200" dirty="0">
                <a:solidFill>
                  <a:srgbClr val="505555"/>
                </a:solidFill>
                <a:latin typeface="+mj-lt"/>
                <a:ea typeface="Questrial"/>
                <a:cs typeface="Questrial"/>
                <a:sym typeface="Questrial"/>
              </a:rPr>
              <a:t>To create a flipbook animation of a dance sequence.</a:t>
            </a: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26"/>
          <p:cNvSpPr/>
          <p:nvPr/>
        </p:nvSpPr>
        <p:spPr>
          <a:xfrm>
            <a:off x="529213" y="127875"/>
            <a:ext cx="10677300" cy="501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>
              <a:solidFill>
                <a:srgbClr val="505555"/>
              </a:solidFill>
              <a:latin typeface="Questrial"/>
              <a:ea typeface="Questrial"/>
              <a:cs typeface="Questrial"/>
              <a:sym typeface="Questrial"/>
            </a:endParaRPr>
          </a:p>
          <a:p>
            <a:pPr marL="0" marR="0" lvl="0" indent="0" algn="l" rtl="0">
              <a:lnSpc>
                <a:spcPct val="10665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200">
              <a:solidFill>
                <a:srgbClr val="505555"/>
              </a:solidFill>
              <a:latin typeface="Questrial"/>
              <a:ea typeface="Questrial"/>
              <a:cs typeface="Questrial"/>
              <a:sym typeface="Quest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>
              <a:solidFill>
                <a:srgbClr val="505555"/>
              </a:solidFill>
              <a:latin typeface="Questrial"/>
              <a:ea typeface="Questrial"/>
              <a:cs typeface="Questrial"/>
              <a:sym typeface="Questrial"/>
            </a:endParaRPr>
          </a:p>
          <a:p>
            <a:pPr marL="45720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>
              <a:solidFill>
                <a:srgbClr val="505555"/>
              </a:solidFill>
              <a:latin typeface="Questrial"/>
              <a:ea typeface="Questrial"/>
              <a:cs typeface="Questrial"/>
              <a:sym typeface="Questrial"/>
            </a:endParaRPr>
          </a:p>
          <a:p>
            <a:pPr marL="45720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>
              <a:solidFill>
                <a:srgbClr val="505555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85" name="Google Shape;185;p26"/>
          <p:cNvSpPr/>
          <p:nvPr/>
        </p:nvSpPr>
        <p:spPr>
          <a:xfrm>
            <a:off x="4722200" y="2851225"/>
            <a:ext cx="2506800" cy="1020600"/>
          </a:xfrm>
          <a:prstGeom prst="ellipse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6" name="Google Shape;186;p26"/>
          <p:cNvSpPr txBox="1"/>
          <p:nvPr/>
        </p:nvSpPr>
        <p:spPr>
          <a:xfrm>
            <a:off x="5062425" y="2958675"/>
            <a:ext cx="2166600" cy="73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b="1" dirty="0">
                <a:latin typeface="+mj-lt"/>
                <a:ea typeface="Questrial"/>
                <a:cs typeface="Questrial"/>
                <a:sym typeface="Questrial"/>
              </a:rPr>
              <a:t>animation</a:t>
            </a:r>
            <a:endParaRPr sz="3000" b="1" dirty="0">
              <a:latin typeface="+mj-lt"/>
              <a:ea typeface="Questrial"/>
              <a:cs typeface="Questrial"/>
              <a:sym typeface="Questrial"/>
            </a:endParaRPr>
          </a:p>
        </p:txBody>
      </p:sp>
      <p:cxnSp>
        <p:nvCxnSpPr>
          <p:cNvPr id="187" name="Google Shape;187;p26"/>
          <p:cNvCxnSpPr/>
          <p:nvPr/>
        </p:nvCxnSpPr>
        <p:spPr>
          <a:xfrm rot="10800000" flipH="1">
            <a:off x="6924650" y="2246400"/>
            <a:ext cx="1020600" cy="783900"/>
          </a:xfrm>
          <a:prstGeom prst="straightConnector1">
            <a:avLst/>
          </a:prstGeom>
          <a:noFill/>
          <a:ln w="76200" cap="flat" cmpd="sng">
            <a:solidFill>
              <a:schemeClr val="accent4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88" name="Google Shape;188;p26"/>
          <p:cNvCxnSpPr/>
          <p:nvPr/>
        </p:nvCxnSpPr>
        <p:spPr>
          <a:xfrm rot="10800000">
            <a:off x="6906700" y="3710725"/>
            <a:ext cx="1038600" cy="626700"/>
          </a:xfrm>
          <a:prstGeom prst="straightConnector1">
            <a:avLst/>
          </a:prstGeom>
          <a:noFill/>
          <a:ln w="76200" cap="flat" cmpd="sng">
            <a:solidFill>
              <a:srgbClr val="FF9900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89" name="Google Shape;189;p26"/>
          <p:cNvCxnSpPr/>
          <p:nvPr/>
        </p:nvCxnSpPr>
        <p:spPr>
          <a:xfrm rot="10800000">
            <a:off x="3840650" y="2390175"/>
            <a:ext cx="1123500" cy="644700"/>
          </a:xfrm>
          <a:prstGeom prst="straightConnector1">
            <a:avLst/>
          </a:prstGeom>
          <a:noFill/>
          <a:ln w="76200" cap="flat" cmpd="sng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90" name="Google Shape;190;p26"/>
          <p:cNvCxnSpPr/>
          <p:nvPr/>
        </p:nvCxnSpPr>
        <p:spPr>
          <a:xfrm rot="10800000" flipH="1">
            <a:off x="3874100" y="3614425"/>
            <a:ext cx="1056600" cy="801300"/>
          </a:xfrm>
          <a:prstGeom prst="straightConnector1">
            <a:avLst/>
          </a:prstGeom>
          <a:noFill/>
          <a:ln w="76200" cap="flat" cmpd="sng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91" name="Google Shape;191;p26"/>
          <p:cNvSpPr/>
          <p:nvPr/>
        </p:nvSpPr>
        <p:spPr>
          <a:xfrm>
            <a:off x="7945300" y="1808500"/>
            <a:ext cx="1683300" cy="644700"/>
          </a:xfrm>
          <a:prstGeom prst="ellipse">
            <a:avLst/>
          </a:prstGeom>
          <a:noFill/>
          <a:ln w="38100" cap="flat" cmpd="sng">
            <a:solidFill>
              <a:schemeClr val="accent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2" name="Google Shape;192;p26"/>
          <p:cNvSpPr/>
          <p:nvPr/>
        </p:nvSpPr>
        <p:spPr>
          <a:xfrm>
            <a:off x="7869100" y="4185825"/>
            <a:ext cx="1683300" cy="644700"/>
          </a:xfrm>
          <a:prstGeom prst="ellipse">
            <a:avLst/>
          </a:prstGeom>
          <a:noFill/>
          <a:ln w="38100" cap="flat" cmpd="sng">
            <a:solidFill>
              <a:srgbClr val="FF99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3" name="Google Shape;193;p26"/>
          <p:cNvSpPr/>
          <p:nvPr/>
        </p:nvSpPr>
        <p:spPr>
          <a:xfrm>
            <a:off x="2280325" y="4261225"/>
            <a:ext cx="1683300" cy="644700"/>
          </a:xfrm>
          <a:prstGeom prst="ellipse">
            <a:avLst/>
          </a:prstGeom>
          <a:noFill/>
          <a:ln w="3810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4" name="Google Shape;194;p26"/>
          <p:cNvSpPr/>
          <p:nvPr/>
        </p:nvSpPr>
        <p:spPr>
          <a:xfrm>
            <a:off x="2267000" y="1911750"/>
            <a:ext cx="1683300" cy="644700"/>
          </a:xfrm>
          <a:prstGeom prst="ellipse">
            <a:avLst/>
          </a:prstGeom>
          <a:noFill/>
          <a:ln w="38100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5" name="Google Shape;195;p26"/>
          <p:cNvSpPr txBox="1"/>
          <p:nvPr/>
        </p:nvSpPr>
        <p:spPr>
          <a:xfrm>
            <a:off x="8377600" y="1840000"/>
            <a:ext cx="1450200" cy="73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dirty="0">
                <a:latin typeface="+mj-lt"/>
                <a:ea typeface="Questrial"/>
                <a:cs typeface="Questrial"/>
                <a:sym typeface="Questrial"/>
              </a:rPr>
              <a:t>types</a:t>
            </a:r>
            <a:endParaRPr sz="2000" dirty="0">
              <a:latin typeface="+mj-lt"/>
              <a:ea typeface="Questrial"/>
              <a:cs typeface="Questrial"/>
              <a:sym typeface="Questrial"/>
            </a:endParaRPr>
          </a:p>
        </p:txBody>
      </p:sp>
      <p:sp>
        <p:nvSpPr>
          <p:cNvPr id="196" name="Google Shape;196;p26"/>
          <p:cNvSpPr txBox="1"/>
          <p:nvPr/>
        </p:nvSpPr>
        <p:spPr>
          <a:xfrm>
            <a:off x="8016925" y="4293525"/>
            <a:ext cx="1450200" cy="73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dirty="0">
                <a:latin typeface="+mj-lt"/>
                <a:ea typeface="Questrial"/>
                <a:cs typeface="Questrial"/>
                <a:sym typeface="Questrial"/>
              </a:rPr>
              <a:t>characters</a:t>
            </a:r>
            <a:endParaRPr sz="2000" dirty="0">
              <a:latin typeface="+mj-lt"/>
              <a:ea typeface="Questrial"/>
              <a:cs typeface="Questrial"/>
              <a:sym typeface="Questrial"/>
            </a:endParaRPr>
          </a:p>
        </p:txBody>
      </p:sp>
      <p:sp>
        <p:nvSpPr>
          <p:cNvPr id="197" name="Google Shape;197;p26"/>
          <p:cNvSpPr txBox="1"/>
          <p:nvPr/>
        </p:nvSpPr>
        <p:spPr>
          <a:xfrm>
            <a:off x="2396875" y="4293525"/>
            <a:ext cx="1450200" cy="73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dirty="0">
                <a:latin typeface="+mj-lt"/>
                <a:ea typeface="Questrial"/>
                <a:cs typeface="Questrial"/>
                <a:sym typeface="Questrial"/>
              </a:rPr>
              <a:t>animators</a:t>
            </a:r>
            <a:endParaRPr sz="2000" dirty="0">
              <a:latin typeface="+mj-lt"/>
              <a:ea typeface="Questrial"/>
              <a:cs typeface="Questrial"/>
              <a:sym typeface="Questrial"/>
            </a:endParaRPr>
          </a:p>
        </p:txBody>
      </p:sp>
      <p:sp>
        <p:nvSpPr>
          <p:cNvPr id="198" name="Google Shape;198;p26"/>
          <p:cNvSpPr txBox="1"/>
          <p:nvPr/>
        </p:nvSpPr>
        <p:spPr>
          <a:xfrm>
            <a:off x="2544793" y="1997038"/>
            <a:ext cx="1450200" cy="73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dirty="0">
                <a:latin typeface="+mj-lt"/>
                <a:ea typeface="Questrial"/>
                <a:cs typeface="Questrial"/>
                <a:sym typeface="Questrial"/>
              </a:rPr>
              <a:t>tv &amp; films</a:t>
            </a:r>
            <a:endParaRPr sz="2000" dirty="0">
              <a:latin typeface="+mj-lt"/>
              <a:ea typeface="Questrial"/>
              <a:cs typeface="Questrial"/>
              <a:sym typeface="Questrial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p27"/>
          <p:cNvSpPr/>
          <p:nvPr/>
        </p:nvSpPr>
        <p:spPr>
          <a:xfrm>
            <a:off x="1012888" y="367400"/>
            <a:ext cx="10677300" cy="501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 dirty="0">
              <a:solidFill>
                <a:srgbClr val="505555"/>
              </a:solidFill>
              <a:latin typeface="Questrial"/>
              <a:ea typeface="Questrial"/>
              <a:cs typeface="Questrial"/>
              <a:sym typeface="Questrial"/>
            </a:endParaRPr>
          </a:p>
          <a:p>
            <a:pPr lvl="0">
              <a:lnSpc>
                <a:spcPct val="106650"/>
              </a:lnSpc>
            </a:pPr>
            <a:r>
              <a:rPr lang="en-GB" sz="4000" b="1" dirty="0"/>
              <a:t>Licensing information:</a:t>
            </a:r>
          </a:p>
          <a:p>
            <a:pPr lvl="0">
              <a:lnSpc>
                <a:spcPct val="106650"/>
              </a:lnSpc>
            </a:pPr>
            <a:endParaRPr sz="3200" dirty="0">
              <a:solidFill>
                <a:srgbClr val="505555"/>
              </a:solidFill>
              <a:latin typeface="Questrial"/>
              <a:ea typeface="Questrial"/>
              <a:cs typeface="Questrial"/>
              <a:sym typeface="Questrial"/>
            </a:endParaRPr>
          </a:p>
          <a:p>
            <a:r>
              <a:rPr lang="en-GB" sz="3200" dirty="0"/>
              <a:t>Published by the Micro:bit Educational Foundation </a:t>
            </a:r>
            <a:r>
              <a:rPr lang="en-GB" sz="3200" dirty="0">
                <a:hlinkClick r:id="rId3"/>
              </a:rPr>
              <a:t>microbit.org</a:t>
            </a:r>
            <a:r>
              <a:rPr lang="en-GB" sz="3200" dirty="0"/>
              <a:t> under the following Creative Commons licence:</a:t>
            </a:r>
            <a:br>
              <a:rPr lang="en-GB" sz="3200" dirty="0"/>
            </a:br>
            <a:endParaRPr lang="en-GB" sz="3200" dirty="0"/>
          </a:p>
          <a:p>
            <a:r>
              <a:rPr lang="en-GB" sz="3200" dirty="0"/>
              <a:t>Attribution-</a:t>
            </a:r>
            <a:r>
              <a:rPr lang="en-GB" sz="3200" dirty="0" err="1"/>
              <a:t>ShareAlike</a:t>
            </a:r>
            <a:r>
              <a:rPr lang="en-GB" sz="3200" dirty="0"/>
              <a:t> 4.0 International (CC BY-SA 4.0)</a:t>
            </a:r>
            <a:br>
              <a:rPr lang="en-GB" sz="3200" dirty="0"/>
            </a:br>
            <a:r>
              <a:rPr lang="en-GB" sz="3200" u="sng" dirty="0">
                <a:hlinkClick r:id="rId4"/>
              </a:rPr>
              <a:t>https://creativecommons.org/licenses/by-sa/4.0/</a:t>
            </a:r>
            <a:r>
              <a:rPr lang="en-GB" sz="3200" dirty="0"/>
              <a:t> </a:t>
            </a:r>
            <a:endParaRPr sz="3200" dirty="0">
              <a:solidFill>
                <a:srgbClr val="505555"/>
              </a:solidFill>
              <a:latin typeface="Questrial"/>
              <a:ea typeface="Questrial"/>
              <a:cs typeface="Questrial"/>
              <a:sym typeface="Questrial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200" dirty="0">
              <a:solidFill>
                <a:srgbClr val="505555"/>
              </a:solidFill>
              <a:latin typeface="Questrial"/>
              <a:ea typeface="Questrial"/>
              <a:cs typeface="Questrial"/>
              <a:sym typeface="Questrial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200" dirty="0">
              <a:solidFill>
                <a:srgbClr val="505555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</p:spTree>
    <p:extLst>
      <p:ext uri="{BB962C8B-B14F-4D97-AF65-F5344CB8AC3E}">
        <p14:creationId xmlns:p14="http://schemas.microsoft.com/office/powerpoint/2010/main" val="13651358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6"/>
          <p:cNvSpPr/>
          <p:nvPr/>
        </p:nvSpPr>
        <p:spPr>
          <a:xfrm>
            <a:off x="1012888" y="367400"/>
            <a:ext cx="10677300" cy="501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0" marR="0" lvl="0" indent="0" algn="l" rtl="0">
              <a:lnSpc>
                <a:spcPct val="10665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 b="1" dirty="0">
                <a:solidFill>
                  <a:schemeClr val="dk1"/>
                </a:solidFill>
                <a:latin typeface="+mj-lt"/>
                <a:ea typeface="Questrial"/>
                <a:cs typeface="Questrial"/>
                <a:sym typeface="Questrial"/>
              </a:rPr>
              <a:t>Learning objectives:</a:t>
            </a: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457200" lvl="0" indent="-4318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05555"/>
              </a:buClr>
              <a:buSzPts val="3200"/>
              <a:buFont typeface="Questrial"/>
              <a:buChar char="●"/>
            </a:pPr>
            <a:r>
              <a:rPr lang="en-US" sz="3200" dirty="0">
                <a:solidFill>
                  <a:srgbClr val="505555"/>
                </a:solidFill>
                <a:latin typeface="+mj-lt"/>
                <a:ea typeface="Questrial"/>
                <a:cs typeface="Questrial"/>
                <a:sym typeface="Questrial"/>
              </a:rPr>
              <a:t>To understand decomposition.</a:t>
            </a: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457200" lvl="0" indent="-4318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05555"/>
              </a:buClr>
              <a:buSzPts val="3200"/>
              <a:buFont typeface="Questrial"/>
              <a:buChar char="●"/>
            </a:pPr>
            <a:r>
              <a:rPr lang="en-US" sz="3200" dirty="0">
                <a:solidFill>
                  <a:srgbClr val="505555"/>
                </a:solidFill>
                <a:latin typeface="+mj-lt"/>
                <a:ea typeface="Questrial"/>
                <a:cs typeface="Questrial"/>
                <a:sym typeface="Questrial"/>
              </a:rPr>
              <a:t>To create a dance sequence using decomposition.</a:t>
            </a: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45720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457200" lvl="0" indent="-4318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05555"/>
              </a:buClr>
              <a:buSzPts val="3200"/>
              <a:buFont typeface="Questrial"/>
              <a:buChar char="●"/>
            </a:pPr>
            <a:r>
              <a:rPr lang="en-US" sz="3200" dirty="0">
                <a:solidFill>
                  <a:srgbClr val="505555"/>
                </a:solidFill>
                <a:latin typeface="+mj-lt"/>
                <a:ea typeface="Questrial"/>
                <a:cs typeface="Questrial"/>
                <a:sym typeface="Questrial"/>
              </a:rPr>
              <a:t>To create a flipbook animation of a dance sequence.</a:t>
            </a:r>
            <a:endParaRPr sz="3200" dirty="0">
              <a:solidFill>
                <a:schemeClr val="dk1"/>
              </a:solidFill>
              <a:latin typeface="+mj-lt"/>
              <a:ea typeface="Questrial"/>
              <a:cs typeface="Questrial"/>
              <a:sym typeface="Quest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17"/>
          <p:cNvSpPr/>
          <p:nvPr/>
        </p:nvSpPr>
        <p:spPr>
          <a:xfrm>
            <a:off x="1012888" y="367400"/>
            <a:ext cx="10677300" cy="501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0" marR="0" lvl="0" indent="0" algn="l" rtl="0">
              <a:lnSpc>
                <a:spcPct val="10665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 b="1" dirty="0">
                <a:solidFill>
                  <a:schemeClr val="dk1"/>
                </a:solidFill>
                <a:latin typeface="+mj-lt"/>
                <a:ea typeface="Questrial"/>
                <a:cs typeface="Questrial"/>
                <a:sym typeface="Questrial"/>
              </a:rPr>
              <a:t>Let’s dance!</a:t>
            </a:r>
            <a:endParaRPr sz="4000" b="1" dirty="0">
              <a:solidFill>
                <a:schemeClr val="dk1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457200" marR="0" lvl="0" indent="-431800" algn="l" rtl="0">
              <a:spcBef>
                <a:spcPts val="0"/>
              </a:spcBef>
              <a:spcAft>
                <a:spcPts val="0"/>
              </a:spcAft>
              <a:buClr>
                <a:srgbClr val="505555"/>
              </a:buClr>
              <a:buSzPts val="3200"/>
              <a:buFont typeface="Questrial"/>
              <a:buChar char="●"/>
            </a:pPr>
            <a:r>
              <a:rPr lang="en-US" sz="3200" dirty="0">
                <a:solidFill>
                  <a:srgbClr val="505555"/>
                </a:solidFill>
                <a:latin typeface="+mj-lt"/>
                <a:ea typeface="Questrial"/>
                <a:cs typeface="Questrial"/>
                <a:sym typeface="Questrial"/>
              </a:rPr>
              <a:t>Create a simple dance sequence that meets this criteria: </a:t>
            </a: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914400" marR="0" lvl="1" indent="-431800" algn="l" rtl="0">
              <a:spcBef>
                <a:spcPts val="0"/>
              </a:spcBef>
              <a:spcAft>
                <a:spcPts val="0"/>
              </a:spcAft>
              <a:buClr>
                <a:srgbClr val="505555"/>
              </a:buClr>
              <a:buSzPts val="3200"/>
              <a:buFont typeface="Questrial"/>
              <a:buChar char="○"/>
            </a:pPr>
            <a:r>
              <a:rPr lang="en-US" sz="3200" dirty="0">
                <a:solidFill>
                  <a:srgbClr val="505555"/>
                </a:solidFill>
                <a:latin typeface="+mj-lt"/>
                <a:ea typeface="Questrial"/>
                <a:cs typeface="Questrial"/>
                <a:sym typeface="Questrial"/>
              </a:rPr>
              <a:t>Has four movements</a:t>
            </a: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914400" marR="0" lvl="1" indent="-431800" algn="l" rtl="0">
              <a:spcBef>
                <a:spcPts val="0"/>
              </a:spcBef>
              <a:spcAft>
                <a:spcPts val="0"/>
              </a:spcAft>
              <a:buClr>
                <a:srgbClr val="505555"/>
              </a:buClr>
              <a:buSzPts val="3200"/>
              <a:buFont typeface="Questrial"/>
              <a:buChar char="○"/>
            </a:pPr>
            <a:r>
              <a:rPr lang="en-US" sz="3200" dirty="0">
                <a:solidFill>
                  <a:srgbClr val="505555"/>
                </a:solidFill>
                <a:latin typeface="+mj-lt"/>
                <a:ea typeface="Questrial"/>
                <a:cs typeface="Questrial"/>
                <a:sym typeface="Questrial"/>
              </a:rPr>
              <a:t>Includes a jump</a:t>
            </a: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914400" marR="0" lvl="1" indent="-431800" algn="l" rtl="0">
              <a:spcBef>
                <a:spcPts val="0"/>
              </a:spcBef>
              <a:spcAft>
                <a:spcPts val="0"/>
              </a:spcAft>
              <a:buClr>
                <a:srgbClr val="505555"/>
              </a:buClr>
              <a:buSzPts val="3200"/>
              <a:buFont typeface="Questrial"/>
              <a:buChar char="○"/>
            </a:pPr>
            <a:r>
              <a:rPr lang="en-US" sz="3200" dirty="0">
                <a:solidFill>
                  <a:srgbClr val="505555"/>
                </a:solidFill>
                <a:latin typeface="+mj-lt"/>
                <a:ea typeface="Questrial"/>
                <a:cs typeface="Questrial"/>
                <a:sym typeface="Questrial"/>
              </a:rPr>
              <a:t>Starts and ends with the same position</a:t>
            </a: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18"/>
          <p:cNvSpPr/>
          <p:nvPr/>
        </p:nvSpPr>
        <p:spPr>
          <a:xfrm>
            <a:off x="784288" y="-89800"/>
            <a:ext cx="10677300" cy="501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0" marR="0" lvl="0" indent="0" algn="l" rtl="0">
              <a:lnSpc>
                <a:spcPct val="10665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 b="1" dirty="0">
                <a:solidFill>
                  <a:schemeClr val="dk1"/>
                </a:solidFill>
                <a:latin typeface="+mj-lt"/>
                <a:ea typeface="Questrial"/>
                <a:cs typeface="Questrial"/>
                <a:sym typeface="Questrial"/>
              </a:rPr>
              <a:t>Decomposition</a:t>
            </a: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457200" marR="0" lvl="0" indent="-431800" algn="l" rtl="0">
              <a:spcBef>
                <a:spcPts val="0"/>
              </a:spcBef>
              <a:spcAft>
                <a:spcPts val="0"/>
              </a:spcAft>
              <a:buClr>
                <a:srgbClr val="505555"/>
              </a:buClr>
              <a:buSzPts val="3200"/>
              <a:buFont typeface="Questrial"/>
              <a:buChar char="●"/>
            </a:pPr>
            <a:r>
              <a:rPr lang="en-US" sz="3200" dirty="0">
                <a:solidFill>
                  <a:srgbClr val="505555"/>
                </a:solidFill>
                <a:latin typeface="+mj-lt"/>
                <a:ea typeface="Questrial"/>
                <a:cs typeface="Questrial"/>
                <a:sym typeface="Questrial"/>
              </a:rPr>
              <a:t>Decomposition is the process of breaking a bigger task down into smaller parts.</a:t>
            </a: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45720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457200" marR="0" lvl="0" indent="-431800" algn="l" rtl="0">
              <a:spcBef>
                <a:spcPts val="0"/>
              </a:spcBef>
              <a:spcAft>
                <a:spcPts val="0"/>
              </a:spcAft>
              <a:buClr>
                <a:srgbClr val="505555"/>
              </a:buClr>
              <a:buSzPts val="3200"/>
              <a:buFont typeface="Questrial"/>
              <a:buChar char="●"/>
            </a:pPr>
            <a:r>
              <a:rPr lang="en-US" sz="3200" dirty="0">
                <a:solidFill>
                  <a:srgbClr val="505555"/>
                </a:solidFill>
                <a:latin typeface="+mj-lt"/>
                <a:ea typeface="Questrial"/>
                <a:cs typeface="Questrial"/>
                <a:sym typeface="Questrial"/>
              </a:rPr>
              <a:t>By completing each smaller part we complete the bigger task.</a:t>
            </a: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45720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457200" marR="0" lvl="0" indent="-431800" algn="l" rtl="0">
              <a:spcBef>
                <a:spcPts val="0"/>
              </a:spcBef>
              <a:spcAft>
                <a:spcPts val="0"/>
              </a:spcAft>
              <a:buClr>
                <a:srgbClr val="505555"/>
              </a:buClr>
              <a:buSzPts val="3200"/>
              <a:buFont typeface="Questrial"/>
              <a:buChar char="●"/>
            </a:pPr>
            <a:r>
              <a:rPr lang="en-US" sz="3200" dirty="0">
                <a:solidFill>
                  <a:srgbClr val="505555"/>
                </a:solidFill>
                <a:latin typeface="+mj-lt"/>
                <a:ea typeface="Questrial"/>
                <a:cs typeface="Questrial"/>
                <a:sym typeface="Questrial"/>
              </a:rPr>
              <a:t>Decomposition is used by people working with computers to help them identify how to solve problems.</a:t>
            </a: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19"/>
          <p:cNvSpPr/>
          <p:nvPr/>
        </p:nvSpPr>
        <p:spPr>
          <a:xfrm>
            <a:off x="784288" y="-89800"/>
            <a:ext cx="10677300" cy="501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0" marR="0" lvl="0" indent="0" algn="l" rtl="0">
              <a:lnSpc>
                <a:spcPct val="10665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 b="1" dirty="0">
                <a:solidFill>
                  <a:schemeClr val="dk1"/>
                </a:solidFill>
                <a:latin typeface="+mj-lt"/>
                <a:ea typeface="Questrial"/>
                <a:cs typeface="Questrial"/>
                <a:sym typeface="Questrial"/>
              </a:rPr>
              <a:t>Decomposing a dance sequence</a:t>
            </a: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457200" marR="0" lvl="0" indent="-431800" algn="l" rtl="0">
              <a:spcBef>
                <a:spcPts val="0"/>
              </a:spcBef>
              <a:spcAft>
                <a:spcPts val="0"/>
              </a:spcAft>
              <a:buClr>
                <a:srgbClr val="505555"/>
              </a:buClr>
              <a:buSzPts val="3200"/>
              <a:buFont typeface="Questrial"/>
              <a:buChar char="●"/>
            </a:pPr>
            <a:r>
              <a:rPr lang="en-US" sz="3200" dirty="0">
                <a:solidFill>
                  <a:srgbClr val="505555"/>
                </a:solidFill>
                <a:latin typeface="+mj-lt"/>
                <a:ea typeface="Questrial"/>
                <a:cs typeface="Questrial"/>
                <a:sym typeface="Questrial"/>
              </a:rPr>
              <a:t>How could we use decomposition to help us create our dance sequence?</a:t>
            </a: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914400" marR="0" lvl="1" indent="-431800" algn="l" rtl="0">
              <a:spcBef>
                <a:spcPts val="0"/>
              </a:spcBef>
              <a:spcAft>
                <a:spcPts val="0"/>
              </a:spcAft>
              <a:buClr>
                <a:srgbClr val="505555"/>
              </a:buClr>
              <a:buSzPts val="3200"/>
              <a:buFont typeface="Questrial"/>
              <a:buChar char="○"/>
            </a:pPr>
            <a:r>
              <a:rPr lang="en-US" sz="3200" dirty="0">
                <a:solidFill>
                  <a:srgbClr val="505555"/>
                </a:solidFill>
                <a:latin typeface="+mj-lt"/>
                <a:ea typeface="Questrial"/>
                <a:cs typeface="Questrial"/>
                <a:sym typeface="Questrial"/>
              </a:rPr>
              <a:t>break the dance down into each small step. </a:t>
            </a: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914400" marR="0" lvl="1" indent="-431800" algn="l" rtl="0">
              <a:spcBef>
                <a:spcPts val="0"/>
              </a:spcBef>
              <a:spcAft>
                <a:spcPts val="0"/>
              </a:spcAft>
              <a:buClr>
                <a:srgbClr val="505555"/>
              </a:buClr>
              <a:buSzPts val="3200"/>
              <a:buFont typeface="Questrial"/>
              <a:buChar char="○"/>
            </a:pPr>
            <a:r>
              <a:rPr lang="en-US" sz="3200" dirty="0">
                <a:solidFill>
                  <a:srgbClr val="505555"/>
                </a:solidFill>
                <a:latin typeface="+mj-lt"/>
                <a:ea typeface="Questrial"/>
                <a:cs typeface="Questrial"/>
                <a:sym typeface="Questrial"/>
              </a:rPr>
              <a:t>then put the steps together to create the dance sequence.</a:t>
            </a: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91440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457200" marR="0" lvl="0" indent="-431800" algn="l" rtl="0">
              <a:spcBef>
                <a:spcPts val="0"/>
              </a:spcBef>
              <a:spcAft>
                <a:spcPts val="0"/>
              </a:spcAft>
              <a:buClr>
                <a:srgbClr val="505555"/>
              </a:buClr>
              <a:buSzPts val="3200"/>
              <a:buFont typeface="Questrial"/>
              <a:buChar char="●"/>
            </a:pPr>
            <a:r>
              <a:rPr lang="en-US" sz="3200" dirty="0">
                <a:solidFill>
                  <a:srgbClr val="505555"/>
                </a:solidFill>
                <a:latin typeface="+mj-lt"/>
                <a:ea typeface="Questrial"/>
                <a:cs typeface="Questrial"/>
                <a:sym typeface="Questrial"/>
              </a:rPr>
              <a:t>Create your dance sequence and record each step on the large paper.</a:t>
            </a: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20"/>
          <p:cNvSpPr/>
          <p:nvPr/>
        </p:nvSpPr>
        <p:spPr>
          <a:xfrm>
            <a:off x="1012888" y="367400"/>
            <a:ext cx="10677300" cy="501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0" lvl="0" indent="0" algn="l" rtl="0">
              <a:lnSpc>
                <a:spcPct val="10665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4000" b="1" dirty="0">
                <a:solidFill>
                  <a:schemeClr val="dk1"/>
                </a:solidFill>
                <a:latin typeface="+mj-lt"/>
                <a:ea typeface="Questrial"/>
                <a:cs typeface="Questrial"/>
                <a:sym typeface="Questrial"/>
              </a:rPr>
              <a:t>Introducing animation</a:t>
            </a:r>
            <a:endParaRPr sz="4000" b="1" dirty="0">
              <a:solidFill>
                <a:schemeClr val="dk1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0" lvl="0" indent="0" algn="l" rtl="0">
              <a:lnSpc>
                <a:spcPct val="10665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4000" b="1" dirty="0">
              <a:solidFill>
                <a:schemeClr val="dk1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457200" marR="0" lvl="0" indent="-431800" algn="l" rtl="0">
              <a:spcBef>
                <a:spcPts val="0"/>
              </a:spcBef>
              <a:spcAft>
                <a:spcPts val="0"/>
              </a:spcAft>
              <a:buClr>
                <a:srgbClr val="505555"/>
              </a:buClr>
              <a:buSzPts val="3200"/>
              <a:buFont typeface="Questrial"/>
              <a:buChar char="●"/>
            </a:pPr>
            <a:r>
              <a:rPr lang="en-US" sz="3200" dirty="0">
                <a:solidFill>
                  <a:srgbClr val="505555"/>
                </a:solidFill>
                <a:latin typeface="+mj-lt"/>
                <a:ea typeface="Questrial"/>
                <a:cs typeface="Questrial"/>
                <a:sym typeface="Questrial"/>
              </a:rPr>
              <a:t>We will we program micro:bit to create animation. </a:t>
            </a: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457200" marR="0" lvl="0" indent="-431800" algn="l" rtl="0">
              <a:spcBef>
                <a:spcPts val="0"/>
              </a:spcBef>
              <a:spcAft>
                <a:spcPts val="0"/>
              </a:spcAft>
              <a:buClr>
                <a:srgbClr val="505555"/>
              </a:buClr>
              <a:buSzPts val="3200"/>
              <a:buFont typeface="Questrial"/>
              <a:buChar char="●"/>
            </a:pPr>
            <a:r>
              <a:rPr lang="en-US" sz="3200" dirty="0">
                <a:solidFill>
                  <a:srgbClr val="505555"/>
                </a:solidFill>
                <a:latin typeface="+mj-lt"/>
                <a:ea typeface="Questrial"/>
                <a:cs typeface="Questrial"/>
                <a:sym typeface="Questrial"/>
              </a:rPr>
              <a:t>Based on what you already know, how could we do this?  </a:t>
            </a: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21"/>
          <p:cNvSpPr/>
          <p:nvPr/>
        </p:nvSpPr>
        <p:spPr>
          <a:xfrm>
            <a:off x="1012888" y="367400"/>
            <a:ext cx="10677300" cy="501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0" marR="0" lvl="0" indent="0" algn="l" rtl="0">
              <a:lnSpc>
                <a:spcPct val="10665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 b="1" dirty="0">
                <a:solidFill>
                  <a:schemeClr val="dk1"/>
                </a:solidFill>
                <a:latin typeface="+mj-lt"/>
                <a:ea typeface="Questrial"/>
                <a:cs typeface="Questrial"/>
                <a:sym typeface="Questrial"/>
              </a:rPr>
              <a:t>Animation thinking map</a:t>
            </a: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45720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45720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</p:txBody>
      </p:sp>
      <p:sp>
        <p:nvSpPr>
          <p:cNvPr id="141" name="Google Shape;141;p21"/>
          <p:cNvSpPr/>
          <p:nvPr/>
        </p:nvSpPr>
        <p:spPr>
          <a:xfrm>
            <a:off x="5103200" y="3079825"/>
            <a:ext cx="2506800" cy="1020600"/>
          </a:xfrm>
          <a:prstGeom prst="ellipse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2" name="Google Shape;142;p21"/>
          <p:cNvSpPr txBox="1"/>
          <p:nvPr/>
        </p:nvSpPr>
        <p:spPr>
          <a:xfrm>
            <a:off x="5443425" y="3187275"/>
            <a:ext cx="2166600" cy="73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b="1" dirty="0">
                <a:latin typeface="+mj-lt"/>
                <a:ea typeface="Questrial"/>
                <a:cs typeface="Questrial"/>
                <a:sym typeface="Questrial"/>
              </a:rPr>
              <a:t>animation</a:t>
            </a:r>
            <a:endParaRPr sz="3000" b="1" dirty="0">
              <a:latin typeface="+mj-lt"/>
              <a:ea typeface="Questrial"/>
              <a:cs typeface="Questrial"/>
              <a:sym typeface="Questrial"/>
            </a:endParaRPr>
          </a:p>
        </p:txBody>
      </p:sp>
      <p:cxnSp>
        <p:nvCxnSpPr>
          <p:cNvPr id="143" name="Google Shape;143;p21"/>
          <p:cNvCxnSpPr/>
          <p:nvPr/>
        </p:nvCxnSpPr>
        <p:spPr>
          <a:xfrm rot="10800000" flipH="1">
            <a:off x="7305650" y="2475000"/>
            <a:ext cx="1020600" cy="783900"/>
          </a:xfrm>
          <a:prstGeom prst="straightConnector1">
            <a:avLst/>
          </a:prstGeom>
          <a:noFill/>
          <a:ln w="76200" cap="flat" cmpd="sng">
            <a:solidFill>
              <a:schemeClr val="accent4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44" name="Google Shape;144;p21"/>
          <p:cNvCxnSpPr/>
          <p:nvPr/>
        </p:nvCxnSpPr>
        <p:spPr>
          <a:xfrm rot="10800000">
            <a:off x="7287700" y="3939325"/>
            <a:ext cx="1038600" cy="626700"/>
          </a:xfrm>
          <a:prstGeom prst="straightConnector1">
            <a:avLst/>
          </a:prstGeom>
          <a:noFill/>
          <a:ln w="76200" cap="flat" cmpd="sng">
            <a:solidFill>
              <a:srgbClr val="FF9900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45" name="Google Shape;145;p21"/>
          <p:cNvCxnSpPr/>
          <p:nvPr/>
        </p:nvCxnSpPr>
        <p:spPr>
          <a:xfrm rot="10800000">
            <a:off x="4221650" y="2618775"/>
            <a:ext cx="1123500" cy="644700"/>
          </a:xfrm>
          <a:prstGeom prst="straightConnector1">
            <a:avLst/>
          </a:prstGeom>
          <a:noFill/>
          <a:ln w="76200" cap="flat" cmpd="sng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46" name="Google Shape;146;p21"/>
          <p:cNvCxnSpPr/>
          <p:nvPr/>
        </p:nvCxnSpPr>
        <p:spPr>
          <a:xfrm rot="10800000" flipH="1">
            <a:off x="4255100" y="3843025"/>
            <a:ext cx="1056600" cy="801300"/>
          </a:xfrm>
          <a:prstGeom prst="straightConnector1">
            <a:avLst/>
          </a:prstGeom>
          <a:noFill/>
          <a:ln w="76200" cap="flat" cmpd="sng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47" name="Google Shape;147;p21"/>
          <p:cNvSpPr/>
          <p:nvPr/>
        </p:nvSpPr>
        <p:spPr>
          <a:xfrm>
            <a:off x="8326300" y="2113300"/>
            <a:ext cx="1683300" cy="644700"/>
          </a:xfrm>
          <a:prstGeom prst="ellipse">
            <a:avLst/>
          </a:prstGeom>
          <a:noFill/>
          <a:ln w="38100" cap="flat" cmpd="sng">
            <a:solidFill>
              <a:schemeClr val="accent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8" name="Google Shape;148;p21"/>
          <p:cNvSpPr/>
          <p:nvPr/>
        </p:nvSpPr>
        <p:spPr>
          <a:xfrm>
            <a:off x="8250100" y="4414425"/>
            <a:ext cx="1683300" cy="644700"/>
          </a:xfrm>
          <a:prstGeom prst="ellipse">
            <a:avLst/>
          </a:prstGeom>
          <a:noFill/>
          <a:ln w="38100" cap="flat" cmpd="sng">
            <a:solidFill>
              <a:srgbClr val="FF99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9" name="Google Shape;149;p21"/>
          <p:cNvSpPr/>
          <p:nvPr/>
        </p:nvSpPr>
        <p:spPr>
          <a:xfrm>
            <a:off x="2661325" y="4489825"/>
            <a:ext cx="1683300" cy="644700"/>
          </a:xfrm>
          <a:prstGeom prst="ellipse">
            <a:avLst/>
          </a:prstGeom>
          <a:noFill/>
          <a:ln w="3810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0" name="Google Shape;150;p21"/>
          <p:cNvSpPr/>
          <p:nvPr/>
        </p:nvSpPr>
        <p:spPr>
          <a:xfrm>
            <a:off x="2571800" y="2368950"/>
            <a:ext cx="1683300" cy="644700"/>
          </a:xfrm>
          <a:prstGeom prst="ellipse">
            <a:avLst/>
          </a:prstGeom>
          <a:noFill/>
          <a:ln w="38100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1" name="Google Shape;151;p21"/>
          <p:cNvSpPr txBox="1"/>
          <p:nvPr/>
        </p:nvSpPr>
        <p:spPr>
          <a:xfrm>
            <a:off x="8758600" y="2144800"/>
            <a:ext cx="1450200" cy="73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dirty="0">
                <a:latin typeface="+mj-lt"/>
                <a:ea typeface="Questrial"/>
                <a:cs typeface="Questrial"/>
                <a:sym typeface="Questrial"/>
              </a:rPr>
              <a:t>types</a:t>
            </a:r>
            <a:endParaRPr sz="2000" dirty="0">
              <a:latin typeface="+mj-lt"/>
              <a:ea typeface="Questrial"/>
              <a:cs typeface="Questrial"/>
              <a:sym typeface="Questrial"/>
            </a:endParaRPr>
          </a:p>
        </p:txBody>
      </p:sp>
      <p:sp>
        <p:nvSpPr>
          <p:cNvPr id="152" name="Google Shape;152;p21"/>
          <p:cNvSpPr txBox="1"/>
          <p:nvPr/>
        </p:nvSpPr>
        <p:spPr>
          <a:xfrm>
            <a:off x="8397925" y="4522125"/>
            <a:ext cx="1450200" cy="73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dirty="0">
                <a:latin typeface="+mj-lt"/>
                <a:ea typeface="Questrial"/>
                <a:cs typeface="Questrial"/>
                <a:sym typeface="Questrial"/>
              </a:rPr>
              <a:t>characters</a:t>
            </a:r>
            <a:endParaRPr sz="2000" dirty="0">
              <a:latin typeface="+mj-lt"/>
              <a:ea typeface="Questrial"/>
              <a:cs typeface="Questrial"/>
              <a:sym typeface="Questrial"/>
            </a:endParaRPr>
          </a:p>
        </p:txBody>
      </p:sp>
      <p:sp>
        <p:nvSpPr>
          <p:cNvPr id="153" name="Google Shape;153;p21"/>
          <p:cNvSpPr txBox="1"/>
          <p:nvPr/>
        </p:nvSpPr>
        <p:spPr>
          <a:xfrm>
            <a:off x="2777875" y="4522125"/>
            <a:ext cx="1450200" cy="73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dirty="0">
                <a:latin typeface="+mj-lt"/>
                <a:ea typeface="Questrial"/>
                <a:cs typeface="Questrial"/>
                <a:sym typeface="Questrial"/>
              </a:rPr>
              <a:t>animators</a:t>
            </a:r>
            <a:endParaRPr sz="2000" dirty="0">
              <a:latin typeface="+mj-lt"/>
              <a:ea typeface="Questrial"/>
              <a:cs typeface="Questrial"/>
              <a:sym typeface="Questrial"/>
            </a:endParaRPr>
          </a:p>
        </p:txBody>
      </p:sp>
      <p:sp>
        <p:nvSpPr>
          <p:cNvPr id="154" name="Google Shape;154;p21"/>
          <p:cNvSpPr txBox="1"/>
          <p:nvPr/>
        </p:nvSpPr>
        <p:spPr>
          <a:xfrm>
            <a:off x="2836146" y="2440791"/>
            <a:ext cx="1450200" cy="73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dirty="0">
                <a:latin typeface="+mj-lt"/>
                <a:ea typeface="Questrial"/>
                <a:cs typeface="Questrial"/>
                <a:sym typeface="Questrial"/>
              </a:rPr>
              <a:t>tv &amp; films</a:t>
            </a:r>
            <a:endParaRPr sz="2000" dirty="0">
              <a:latin typeface="+mj-lt"/>
              <a:ea typeface="Questrial"/>
              <a:cs typeface="Questrial"/>
              <a:sym typeface="Quest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22"/>
          <p:cNvSpPr/>
          <p:nvPr/>
        </p:nvSpPr>
        <p:spPr>
          <a:xfrm>
            <a:off x="1012888" y="367400"/>
            <a:ext cx="10677300" cy="501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0" marR="0" lvl="0" indent="0" algn="l" rtl="0">
              <a:lnSpc>
                <a:spcPct val="10665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 b="1" dirty="0">
                <a:solidFill>
                  <a:schemeClr val="dk1"/>
                </a:solidFill>
                <a:latin typeface="+mj-lt"/>
                <a:ea typeface="Questrial"/>
                <a:cs typeface="Questrial"/>
                <a:sym typeface="Questrial"/>
              </a:rPr>
              <a:t>Creating animations</a:t>
            </a: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457200" marR="0" lvl="0" indent="-431800" algn="l" rtl="0">
              <a:spcBef>
                <a:spcPts val="0"/>
              </a:spcBef>
              <a:spcAft>
                <a:spcPts val="0"/>
              </a:spcAft>
              <a:buClr>
                <a:srgbClr val="505555"/>
              </a:buClr>
              <a:buSzPts val="3200"/>
              <a:buFont typeface="Questrial"/>
              <a:buChar char="●"/>
            </a:pPr>
            <a:r>
              <a:rPr lang="en-US" sz="3200" dirty="0">
                <a:solidFill>
                  <a:srgbClr val="505555"/>
                </a:solidFill>
                <a:latin typeface="+mj-lt"/>
                <a:ea typeface="Questrial"/>
                <a:cs typeface="Questrial"/>
                <a:sym typeface="Questrial"/>
              </a:rPr>
              <a:t>We are going to create an animation of the dance sequence we created. </a:t>
            </a: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45720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457200" marR="0" lvl="0" indent="-431800" algn="l" rtl="0">
              <a:spcBef>
                <a:spcPts val="0"/>
              </a:spcBef>
              <a:spcAft>
                <a:spcPts val="0"/>
              </a:spcAft>
              <a:buClr>
                <a:srgbClr val="505555"/>
              </a:buClr>
              <a:buSzPts val="3200"/>
              <a:buFont typeface="Questrial"/>
              <a:buChar char="●"/>
            </a:pPr>
            <a:r>
              <a:rPr lang="en-US" sz="3200" dirty="0">
                <a:solidFill>
                  <a:srgbClr val="505555"/>
                </a:solidFill>
                <a:latin typeface="+mj-lt"/>
                <a:ea typeface="Questrial"/>
                <a:cs typeface="Questrial"/>
                <a:sym typeface="Questrial"/>
              </a:rPr>
              <a:t>What type of animation do you think we are going to create? Why do you think this?</a:t>
            </a: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45720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45720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45720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23"/>
          <p:cNvSpPr/>
          <p:nvPr/>
        </p:nvSpPr>
        <p:spPr>
          <a:xfrm>
            <a:off x="1012888" y="367400"/>
            <a:ext cx="10677300" cy="501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0" marR="0" lvl="0" indent="0" algn="l" rtl="0">
              <a:lnSpc>
                <a:spcPct val="10665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 b="1" dirty="0">
                <a:solidFill>
                  <a:schemeClr val="dk1"/>
                </a:solidFill>
                <a:latin typeface="+mj-lt"/>
                <a:ea typeface="Questrial"/>
                <a:cs typeface="Questrial"/>
                <a:sym typeface="Questrial"/>
              </a:rPr>
              <a:t>Creating flipbook animations</a:t>
            </a: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457200" marR="0" lvl="0" indent="-431800" algn="l" rtl="0">
              <a:spcBef>
                <a:spcPts val="0"/>
              </a:spcBef>
              <a:spcAft>
                <a:spcPts val="0"/>
              </a:spcAft>
              <a:buClr>
                <a:srgbClr val="505555"/>
              </a:buClr>
              <a:buSzPts val="3200"/>
              <a:buFont typeface="Questrial"/>
              <a:buChar char="●"/>
            </a:pPr>
            <a:r>
              <a:rPr lang="en-US" sz="3200" dirty="0">
                <a:solidFill>
                  <a:srgbClr val="505555"/>
                </a:solidFill>
                <a:latin typeface="+mj-lt"/>
                <a:ea typeface="Questrial"/>
                <a:cs typeface="Questrial"/>
                <a:sym typeface="Questrial"/>
              </a:rPr>
              <a:t>How do we create flipbook animations?</a:t>
            </a: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45720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457200" marR="0" lvl="0" indent="-431800" algn="l" rtl="0">
              <a:spcBef>
                <a:spcPts val="0"/>
              </a:spcBef>
              <a:spcAft>
                <a:spcPts val="0"/>
              </a:spcAft>
              <a:buClr>
                <a:srgbClr val="505555"/>
              </a:buClr>
              <a:buSzPts val="3200"/>
              <a:buFont typeface="Questrial"/>
              <a:buChar char="●"/>
            </a:pPr>
            <a:r>
              <a:rPr lang="en-US" sz="3200" dirty="0">
                <a:solidFill>
                  <a:srgbClr val="505555"/>
                </a:solidFill>
                <a:latin typeface="+mj-lt"/>
                <a:ea typeface="Questrial"/>
                <a:cs typeface="Questrial"/>
                <a:sym typeface="Questrial"/>
              </a:rPr>
              <a:t>What tips might be useful when creating a flipbook animations?</a:t>
            </a: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  <a:p>
            <a:pPr marL="45720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 dirty="0">
              <a:solidFill>
                <a:srgbClr val="505555"/>
              </a:solidFill>
              <a:latin typeface="+mj-lt"/>
              <a:ea typeface="Questrial"/>
              <a:cs typeface="Questrial"/>
              <a:sym typeface="Quest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358</Words>
  <Application>Microsoft Macintosh PowerPoint</Application>
  <PresentationFormat>Widescreen</PresentationFormat>
  <Paragraphs>103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Cabin</vt:lpstr>
      <vt:lpstr>Calibri</vt:lpstr>
      <vt:lpstr>Noto Sans Symbols</vt:lpstr>
      <vt:lpstr>Questrial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Giles Booth</cp:lastModifiedBy>
  <cp:revision>4</cp:revision>
  <dcterms:modified xsi:type="dcterms:W3CDTF">2019-09-27T07:45:02Z</dcterms:modified>
</cp:coreProperties>
</file>