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61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0801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57af3b75cc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5" name="Google Shape;185;g57af3b75cc_0_35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g57af3b75cc_0_35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57af3b75cc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1" name="Google Shape;191;g57af3b75cc_0_4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57af3b75cc_0_4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57af3b75cc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7" name="Google Shape;197;g57af3b75cc_0_45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g57af3b75cc_0_45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57af3b75cc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3" name="Google Shape;203;g57af3b75cc_0_5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g57af3b75cc_0_5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56d22b9735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3" name="Google Shape;203;g56d22b9735_0_34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g56d22b9735_0_34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01955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49a64b5986_0_4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g49a64b5986_0_492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g49a64b5986_0_492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57af3b75cc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57af3b75cc_2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g57af3b75cc_2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4b93448a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0" name="Google Shape;130;g4b93448afc_0_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g4b93448afc_0_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57af3b75c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6" name="Google Shape;136;g57af3b75cc_0_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Play slide full-screen to show animation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g57af3b75cc_0_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4b1c38d76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g4b1c38d769_0_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An algorithm for washing your hands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Patterns: all boxes are connected with arrows; start and stop boxes are oval; action boxes are rectangular; instructions start with a verb in the imperative form; simple word used at beginning and end of program.</a:t>
            </a:r>
            <a:endParaRPr/>
          </a:p>
        </p:txBody>
      </p:sp>
      <p:sp>
        <p:nvSpPr>
          <p:cNvPr id="143" name="Google Shape;143;g4b1c38d769_0_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57af3b742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7" name="Google Shape;167;g57af3b7427_0_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g57af3b7427_0_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4b1c38d769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3" name="Google Shape;173;g4b1c38d769_0_87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g4b1c38d769_0_87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57af3b75cc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9" name="Google Shape;179;g57af3b75cc_0_3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57af3b75cc_0_3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arge quote">
  <p:cSld name="Large quote">
    <p:bg>
      <p:bgPr>
        <a:solidFill>
          <a:srgbClr val="00C800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768000" y="2294400"/>
            <a:ext cx="10579255" cy="22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>
              <a:lnSpc>
                <a:spcPct val="103685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4104"/>
              <a:buFont typeface="Noto Sans Symbols"/>
              <a:buNone/>
              <a:defRPr sz="54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>
              <a:lnSpc>
                <a:spcPct val="108312"/>
              </a:lnSpc>
              <a:spcBef>
                <a:spcPts val="2100"/>
              </a:spcBef>
              <a:spcAft>
                <a:spcPts val="0"/>
              </a:spcAft>
              <a:buClr>
                <a:schemeClr val="lt2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>
              <a:lnSpc>
                <a:spcPct val="90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2140800" y="3734400"/>
            <a:ext cx="7838341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>
              <a:lnSpc>
                <a:spcPct val="233291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>
              <a:lnSpc>
                <a:spcPct val="108312"/>
              </a:lnSpc>
              <a:spcBef>
                <a:spcPts val="2100"/>
              </a:spcBef>
              <a:spcAft>
                <a:spcPts val="0"/>
              </a:spcAft>
              <a:buClr>
                <a:schemeClr val="lt2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>
              <a:lnSpc>
                <a:spcPct val="90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ull image">
  <p:cSld name="full imag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>
            <a:spLocks noGrp="1"/>
          </p:cNvSpPr>
          <p:nvPr>
            <p:ph type="pic" idx="2"/>
          </p:nvPr>
        </p:nvSpPr>
        <p:spPr>
          <a:xfrm>
            <a:off x="0" y="1"/>
            <a:ext cx="12191875" cy="68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740" cy="5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9pPr>
          </a:lstStyle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758335-6712-4D49-99D5-E54FB8C6C0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0368" y="6203732"/>
            <a:ext cx="1092200" cy="533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makecode.microbit.org/#pub:_Ekrez99KjAbV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microbit.org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4.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akecode.microbit.org/#editor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/>
          <p:nvPr/>
        </p:nvSpPr>
        <p:spPr>
          <a:xfrm>
            <a:off x="578589" y="1651028"/>
            <a:ext cx="11134337" cy="34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dirty="0">
                <a:solidFill>
                  <a:schemeClr val="lt1"/>
                </a:solidFill>
                <a:latin typeface="+mj-lt"/>
                <a:ea typeface="Questrial"/>
                <a:cs typeface="Questrial"/>
                <a:sym typeface="Questrial"/>
              </a:rPr>
              <a:t>Volcano animations </a:t>
            </a:r>
            <a:endParaRPr b="1" dirty="0">
              <a:latin typeface="+mj-lt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0" i="0" u="none" strike="noStrike" cap="none" dirty="0">
                <a:solidFill>
                  <a:schemeClr val="lt1"/>
                </a:solidFill>
                <a:latin typeface="+mj-lt"/>
                <a:ea typeface="Questrial"/>
                <a:cs typeface="Questrial"/>
                <a:sym typeface="Questrial"/>
              </a:rPr>
              <a:t>Teacher lesson guide </a:t>
            </a:r>
            <a:endParaRPr sz="6000" b="0" i="0" u="none" strike="noStrike" cap="none" dirty="0">
              <a:solidFill>
                <a:schemeClr val="lt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solidFill>
                  <a:schemeClr val="lt1"/>
                </a:solidFill>
                <a:latin typeface="+mj-lt"/>
                <a:ea typeface="Questrial"/>
                <a:cs typeface="Questrial"/>
                <a:sym typeface="Questrial"/>
              </a:rPr>
              <a:t>Lesson 2</a:t>
            </a:r>
            <a:endParaRPr sz="6000" dirty="0">
              <a:solidFill>
                <a:schemeClr val="lt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5"/>
          <p:cNvPicPr preferRelativeResize="0"/>
          <p:nvPr/>
        </p:nvPicPr>
        <p:blipFill rotWithShape="1">
          <a:blip r:embed="rId3">
            <a:alphaModFix amt="5000"/>
          </a:blip>
          <a:srcRect/>
          <a:stretch/>
        </p:blipFill>
        <p:spPr>
          <a:xfrm rot="911264">
            <a:off x="8933200" y="4664970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5"/>
          <p:cNvPicPr preferRelativeResize="0"/>
          <p:nvPr/>
        </p:nvPicPr>
        <p:blipFill rotWithShape="1">
          <a:blip r:embed="rId3">
            <a:alphaModFix amt="5000"/>
          </a:blip>
          <a:srcRect/>
          <a:stretch/>
        </p:blipFill>
        <p:spPr>
          <a:xfrm rot="911264">
            <a:off x="6268264" y="5387311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5"/>
          <p:cNvPicPr preferRelativeResize="0"/>
          <p:nvPr/>
        </p:nvPicPr>
        <p:blipFill rotWithShape="1">
          <a:blip r:embed="rId3">
            <a:alphaModFix amt="5000"/>
          </a:blip>
          <a:srcRect/>
          <a:stretch/>
        </p:blipFill>
        <p:spPr>
          <a:xfrm rot="911264">
            <a:off x="10484279" y="388269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5"/>
          <p:cNvPicPr preferRelativeResize="0"/>
          <p:nvPr/>
        </p:nvPicPr>
        <p:blipFill rotWithShape="1">
          <a:blip r:embed="rId4">
            <a:alphaModFix amt="5000"/>
          </a:blip>
          <a:srcRect/>
          <a:stretch/>
        </p:blipFill>
        <p:spPr>
          <a:xfrm rot="-1168137">
            <a:off x="3275646" y="4901076"/>
            <a:ext cx="866231" cy="1119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5"/>
          <p:cNvPicPr preferRelativeResize="0"/>
          <p:nvPr/>
        </p:nvPicPr>
        <p:blipFill rotWithShape="1">
          <a:blip r:embed="rId5">
            <a:alphaModFix amt="5000"/>
          </a:blip>
          <a:srcRect/>
          <a:stretch/>
        </p:blipFill>
        <p:spPr>
          <a:xfrm rot="-2090590" flipH="1">
            <a:off x="838950" y="4940120"/>
            <a:ext cx="1033233" cy="6120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5"/>
          <p:cNvPicPr preferRelativeResize="0"/>
          <p:nvPr/>
        </p:nvPicPr>
        <p:blipFill rotWithShape="1">
          <a:blip r:embed="rId6">
            <a:alphaModFix amt="5000"/>
          </a:blip>
          <a:srcRect/>
          <a:stretch/>
        </p:blipFill>
        <p:spPr>
          <a:xfrm rot="1801578">
            <a:off x="5443054" y="666436"/>
            <a:ext cx="830446" cy="6421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5"/>
          <p:cNvPicPr preferRelativeResize="0"/>
          <p:nvPr/>
        </p:nvPicPr>
        <p:blipFill rotWithShape="1">
          <a:blip r:embed="rId3">
            <a:alphaModFix amt="5000"/>
          </a:blip>
          <a:srcRect/>
          <a:stretch/>
        </p:blipFill>
        <p:spPr>
          <a:xfrm rot="911264">
            <a:off x="379877" y="2249455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5"/>
          <p:cNvPicPr preferRelativeResize="0"/>
          <p:nvPr/>
        </p:nvPicPr>
        <p:blipFill rotWithShape="1">
          <a:blip r:embed="rId4">
            <a:alphaModFix amt="5000"/>
          </a:blip>
          <a:srcRect/>
          <a:stretch/>
        </p:blipFill>
        <p:spPr>
          <a:xfrm rot="-1168133">
            <a:off x="1542324" y="271567"/>
            <a:ext cx="866232" cy="1119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65C61B6-D895-F24A-BAF6-DA13DFC54E03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13468" y="5306667"/>
            <a:ext cx="2304255" cy="10983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4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 Repetition in algorithms 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Identify on your flowchart algorithm which instructions need to be repeated.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lvl="1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○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can we use an arrow to show which instructions will be repeated?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lvl="1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○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can we show how many times the instructions will be repeated?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5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 Repetition in programs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Update your program to include the repetition you have added to your algorithm.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The repetition block can be found in the </a:t>
            </a:r>
            <a:r>
              <a:rPr lang="en-US" sz="3200" b="1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loops </a:t>
            </a: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menu. Tinker with your program to find out how which block it is and how it is used.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6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 Reviewing repetition 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Which block tells the computer to repeat the instructions?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is this blocked used?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do you change the number of times the instructions are repeated?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9CBA833-09B4-B949-8006-F98BF3CD01C6}"/>
              </a:ext>
            </a:extLst>
          </p:cNvPr>
          <p:cNvSpPr/>
          <p:nvPr/>
        </p:nvSpPr>
        <p:spPr>
          <a:xfrm>
            <a:off x="1118786" y="6182823"/>
            <a:ext cx="43348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hlinkClick r:id="rId3"/>
              </a:rPr>
              <a:t>https://makecode.microbit.org/#pub:_Ekrez99KjAbV</a:t>
            </a:r>
            <a:r>
              <a:rPr lang="en-GB" dirty="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7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Learning objectives revisited: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understand and use the concept of repetition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construct algorithms in the form of flowcharts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write programs based on algorithms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7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>
              <a:lnSpc>
                <a:spcPct val="106650"/>
              </a:lnSpc>
            </a:pPr>
            <a:r>
              <a:rPr lang="en-GB" sz="4000" b="1" dirty="0"/>
              <a:t>Licensing information:</a:t>
            </a:r>
          </a:p>
          <a:p>
            <a:pPr lvl="0">
              <a:lnSpc>
                <a:spcPct val="106650"/>
              </a:lnSpc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r>
              <a:rPr lang="en-GB" sz="3200" dirty="0"/>
              <a:t>Published by the Micro:bit Educational Foundation </a:t>
            </a:r>
            <a:r>
              <a:rPr lang="en-GB" sz="3200" dirty="0">
                <a:hlinkClick r:id="rId3"/>
              </a:rPr>
              <a:t>microbit.org</a:t>
            </a:r>
            <a:r>
              <a:rPr lang="en-GB" sz="3200" dirty="0"/>
              <a:t> under the following Creative Commons licence:</a:t>
            </a:r>
            <a:br>
              <a:rPr lang="en-GB" sz="3200" dirty="0"/>
            </a:br>
            <a:endParaRPr lang="en-GB" sz="3200" dirty="0"/>
          </a:p>
          <a:p>
            <a:r>
              <a:rPr lang="en-GB" sz="3200" dirty="0"/>
              <a:t>Attribution-</a:t>
            </a:r>
            <a:r>
              <a:rPr lang="en-GB" sz="3200" dirty="0" err="1"/>
              <a:t>ShareAlike</a:t>
            </a:r>
            <a:r>
              <a:rPr lang="en-GB" sz="3200" dirty="0"/>
              <a:t> 4.0 International (CC BY-SA 4.0)</a:t>
            </a:r>
            <a:br>
              <a:rPr lang="en-GB" sz="3200" dirty="0"/>
            </a:br>
            <a:r>
              <a:rPr lang="en-GB" sz="3200" u="sng" dirty="0">
                <a:hlinkClick r:id="rId4"/>
              </a:rPr>
              <a:t>https://creativecommons.org/licenses/by-sa/4.0/</a:t>
            </a:r>
            <a:r>
              <a:rPr lang="en-GB" sz="3200" dirty="0"/>
              <a:t> </a:t>
            </a: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647499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Learning objectives: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understand the use of repetition.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write simple flowchart algorithms using repetition.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write programs based on algorithms using repetition.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7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800" cy="558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 dirty="0">
                <a:latin typeface="+mj-lt"/>
                <a:ea typeface="Questrial"/>
                <a:cs typeface="Questrial"/>
                <a:sym typeface="Questrial"/>
              </a:rPr>
              <a:t>LED planner</a:t>
            </a:r>
            <a:endParaRPr u="sng" dirty="0">
              <a:latin typeface="+mj-lt"/>
              <a:ea typeface="Questrial"/>
              <a:cs typeface="Questrial"/>
              <a:sym typeface="Questrial"/>
            </a:endParaRPr>
          </a:p>
        </p:txBody>
      </p:sp>
      <p:grpSp>
        <p:nvGrpSpPr>
          <p:cNvPr id="117" name="Google Shape;117;p17"/>
          <p:cNvGrpSpPr/>
          <p:nvPr/>
        </p:nvGrpSpPr>
        <p:grpSpPr>
          <a:xfrm>
            <a:off x="1414400" y="1807800"/>
            <a:ext cx="1647825" cy="3993750"/>
            <a:chOff x="1414400" y="1807800"/>
            <a:chExt cx="1647825" cy="3993750"/>
          </a:xfrm>
        </p:grpSpPr>
        <p:pic>
          <p:nvPicPr>
            <p:cNvPr id="118" name="Google Shape;118;p17"/>
            <p:cNvPicPr preferRelativeResize="0"/>
            <p:nvPr/>
          </p:nvPicPr>
          <p:blipFill rotWithShape="1">
            <a:blip r:embed="rId3">
              <a:alphaModFix/>
            </a:blip>
            <a:srcRect b="17143"/>
            <a:stretch/>
          </p:blipFill>
          <p:spPr>
            <a:xfrm>
              <a:off x="1414400" y="1807800"/>
              <a:ext cx="1647825" cy="1531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9" name="Google Shape;119;p17"/>
            <p:cNvPicPr preferRelativeResize="0"/>
            <p:nvPr/>
          </p:nvPicPr>
          <p:blipFill rotWithShape="1">
            <a:blip r:embed="rId3">
              <a:alphaModFix/>
            </a:blip>
            <a:srcRect b="17143"/>
            <a:stretch/>
          </p:blipFill>
          <p:spPr>
            <a:xfrm>
              <a:off x="1414400" y="4270450"/>
              <a:ext cx="1647825" cy="15311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20" name="Google Shape;120;p17"/>
          <p:cNvGrpSpPr/>
          <p:nvPr/>
        </p:nvGrpSpPr>
        <p:grpSpPr>
          <a:xfrm>
            <a:off x="4091525" y="1807800"/>
            <a:ext cx="1647825" cy="3993750"/>
            <a:chOff x="1414400" y="1807800"/>
            <a:chExt cx="1647825" cy="3993750"/>
          </a:xfrm>
        </p:grpSpPr>
        <p:pic>
          <p:nvPicPr>
            <p:cNvPr id="121" name="Google Shape;121;p17"/>
            <p:cNvPicPr preferRelativeResize="0"/>
            <p:nvPr/>
          </p:nvPicPr>
          <p:blipFill rotWithShape="1">
            <a:blip r:embed="rId3">
              <a:alphaModFix/>
            </a:blip>
            <a:srcRect b="17143"/>
            <a:stretch/>
          </p:blipFill>
          <p:spPr>
            <a:xfrm>
              <a:off x="1414400" y="1807800"/>
              <a:ext cx="1647825" cy="1531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2" name="Google Shape;122;p17"/>
            <p:cNvPicPr preferRelativeResize="0"/>
            <p:nvPr/>
          </p:nvPicPr>
          <p:blipFill rotWithShape="1">
            <a:blip r:embed="rId3">
              <a:alphaModFix/>
            </a:blip>
            <a:srcRect b="17143"/>
            <a:stretch/>
          </p:blipFill>
          <p:spPr>
            <a:xfrm>
              <a:off x="1414400" y="4270450"/>
              <a:ext cx="1647825" cy="15311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23" name="Google Shape;123;p17"/>
          <p:cNvGrpSpPr/>
          <p:nvPr/>
        </p:nvGrpSpPr>
        <p:grpSpPr>
          <a:xfrm>
            <a:off x="6768675" y="1807800"/>
            <a:ext cx="1647825" cy="3993750"/>
            <a:chOff x="1414400" y="1807800"/>
            <a:chExt cx="1647825" cy="3993750"/>
          </a:xfrm>
        </p:grpSpPr>
        <p:pic>
          <p:nvPicPr>
            <p:cNvPr id="124" name="Google Shape;124;p17"/>
            <p:cNvPicPr preferRelativeResize="0"/>
            <p:nvPr/>
          </p:nvPicPr>
          <p:blipFill rotWithShape="1">
            <a:blip r:embed="rId3">
              <a:alphaModFix/>
            </a:blip>
            <a:srcRect b="17143"/>
            <a:stretch/>
          </p:blipFill>
          <p:spPr>
            <a:xfrm>
              <a:off x="1414400" y="1807800"/>
              <a:ext cx="1647825" cy="1531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5" name="Google Shape;125;p17"/>
            <p:cNvPicPr preferRelativeResize="0"/>
            <p:nvPr/>
          </p:nvPicPr>
          <p:blipFill rotWithShape="1">
            <a:blip r:embed="rId3">
              <a:alphaModFix/>
            </a:blip>
            <a:srcRect b="17143"/>
            <a:stretch/>
          </p:blipFill>
          <p:spPr>
            <a:xfrm>
              <a:off x="1414400" y="4270450"/>
              <a:ext cx="1647825" cy="15311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26" name="Google Shape;126;p17"/>
          <p:cNvPicPr preferRelativeResize="0"/>
          <p:nvPr/>
        </p:nvPicPr>
        <p:blipFill rotWithShape="1">
          <a:blip r:embed="rId3">
            <a:alphaModFix/>
          </a:blip>
          <a:srcRect b="17143"/>
          <a:stretch/>
        </p:blipFill>
        <p:spPr>
          <a:xfrm>
            <a:off x="9445825" y="1807800"/>
            <a:ext cx="1647825" cy="153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7"/>
          <p:cNvPicPr preferRelativeResize="0"/>
          <p:nvPr/>
        </p:nvPicPr>
        <p:blipFill rotWithShape="1">
          <a:blip r:embed="rId3">
            <a:alphaModFix/>
          </a:blip>
          <a:srcRect b="17143"/>
          <a:stretch/>
        </p:blipFill>
        <p:spPr>
          <a:xfrm>
            <a:off x="9445825" y="4270450"/>
            <a:ext cx="1647825" cy="153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8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LEDs dance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have you previously used the </a:t>
            </a:r>
            <a:r>
              <a:rPr lang="en-US" sz="3200" i="1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LED Planner </a:t>
            </a: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help program a micro:bit?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have you used abstraction when planning and creating images?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could the steps of your dance sequence be represented on the </a:t>
            </a:r>
            <a:r>
              <a:rPr lang="en-US" sz="3200" i="1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LED Planner</a:t>
            </a: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9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LEDs dance</a:t>
            </a:r>
            <a:b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</a:br>
            <a:b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</a:b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</a:b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Create an image to represent each step of your dance sequence.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Cut out each image.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Arrange the images in the correct sequence.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FD719C-8C08-434D-808A-82C7BE0BD8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5313" y="367400"/>
            <a:ext cx="3474875" cy="282927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0"/>
          <p:cNvSpPr/>
          <p:nvPr/>
        </p:nvSpPr>
        <p:spPr>
          <a:xfrm>
            <a:off x="4924150" y="152000"/>
            <a:ext cx="2256000" cy="626700"/>
          </a:xfrm>
          <a:prstGeom prst="ellipse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20"/>
          <p:cNvSpPr txBox="1"/>
          <p:nvPr/>
        </p:nvSpPr>
        <p:spPr>
          <a:xfrm>
            <a:off x="5183650" y="106400"/>
            <a:ext cx="1737000" cy="5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104400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+mj-lt"/>
                <a:ea typeface="Questrial"/>
                <a:cs typeface="Questrial"/>
                <a:sym typeface="Questrial"/>
              </a:rPr>
              <a:t>start</a:t>
            </a:r>
            <a:endParaRPr sz="32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47" name="Google Shape;147;p20"/>
          <p:cNvSpPr/>
          <p:nvPr/>
        </p:nvSpPr>
        <p:spPr>
          <a:xfrm>
            <a:off x="2703700" y="1276425"/>
            <a:ext cx="6696900" cy="5655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0"/>
          <p:cNvSpPr/>
          <p:nvPr/>
        </p:nvSpPr>
        <p:spPr>
          <a:xfrm>
            <a:off x="2703700" y="3371075"/>
            <a:ext cx="6696900" cy="5655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20"/>
          <p:cNvSpPr/>
          <p:nvPr/>
        </p:nvSpPr>
        <p:spPr>
          <a:xfrm>
            <a:off x="2698300" y="4368875"/>
            <a:ext cx="6696900" cy="5655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20"/>
          <p:cNvSpPr/>
          <p:nvPr/>
        </p:nvSpPr>
        <p:spPr>
          <a:xfrm>
            <a:off x="4924150" y="6224150"/>
            <a:ext cx="2256000" cy="626700"/>
          </a:xfrm>
          <a:prstGeom prst="ellipse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20"/>
          <p:cNvSpPr txBox="1"/>
          <p:nvPr/>
        </p:nvSpPr>
        <p:spPr>
          <a:xfrm>
            <a:off x="2653300" y="1200225"/>
            <a:ext cx="6939300" cy="5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104400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+mj-lt"/>
                <a:ea typeface="Questrial"/>
                <a:cs typeface="Questrial"/>
                <a:sym typeface="Questrial"/>
              </a:rPr>
              <a:t>Fill sink half full with warm water</a:t>
            </a:r>
            <a:endParaRPr sz="32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52" name="Google Shape;152;p20"/>
          <p:cNvSpPr txBox="1"/>
          <p:nvPr/>
        </p:nvSpPr>
        <p:spPr>
          <a:xfrm>
            <a:off x="5183650" y="6178550"/>
            <a:ext cx="1737000" cy="5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104400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Arial" panose="020B0604020202020204" pitchFamily="34" charset="0"/>
                <a:ea typeface="Questrial"/>
                <a:cs typeface="Arial" panose="020B0604020202020204" pitchFamily="34" charset="0"/>
                <a:sym typeface="Questrial"/>
              </a:rPr>
              <a:t>stop</a:t>
            </a:r>
            <a:endParaRPr sz="3200" dirty="0">
              <a:latin typeface="Arial" panose="020B0604020202020204" pitchFamily="34" charset="0"/>
              <a:ea typeface="Questrial"/>
              <a:cs typeface="Arial" panose="020B0604020202020204" pitchFamily="34" charset="0"/>
              <a:sym typeface="Questrial"/>
            </a:endParaRPr>
          </a:p>
        </p:txBody>
      </p:sp>
      <p:sp>
        <p:nvSpPr>
          <p:cNvPr id="153" name="Google Shape;153;p20"/>
          <p:cNvSpPr/>
          <p:nvPr/>
        </p:nvSpPr>
        <p:spPr>
          <a:xfrm>
            <a:off x="2703700" y="2339650"/>
            <a:ext cx="6696900" cy="5655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20"/>
          <p:cNvSpPr txBox="1"/>
          <p:nvPr/>
        </p:nvSpPr>
        <p:spPr>
          <a:xfrm>
            <a:off x="2653300" y="2263450"/>
            <a:ext cx="6939300" cy="5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104400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+mj-lt"/>
                <a:ea typeface="Questrial"/>
                <a:cs typeface="Questrial"/>
                <a:sym typeface="Questrial"/>
              </a:rPr>
              <a:t>Put soap on hands and rub together</a:t>
            </a:r>
            <a:endParaRPr sz="32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55" name="Google Shape;155;p20"/>
          <p:cNvSpPr txBox="1"/>
          <p:nvPr/>
        </p:nvSpPr>
        <p:spPr>
          <a:xfrm>
            <a:off x="2577100" y="4352850"/>
            <a:ext cx="6939300" cy="5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104400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+mj-lt"/>
                <a:ea typeface="Questrial"/>
                <a:cs typeface="Questrial"/>
                <a:sym typeface="Questrial"/>
              </a:rPr>
              <a:t>Empty water from sink</a:t>
            </a:r>
            <a:endParaRPr sz="32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56" name="Google Shape;156;p20"/>
          <p:cNvSpPr txBox="1"/>
          <p:nvPr/>
        </p:nvSpPr>
        <p:spPr>
          <a:xfrm>
            <a:off x="2577100" y="3294875"/>
            <a:ext cx="6939300" cy="5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104400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+mj-lt"/>
                <a:ea typeface="Questrial"/>
                <a:cs typeface="Questrial"/>
                <a:sym typeface="Questrial"/>
              </a:rPr>
              <a:t>Place hands in warm water and rub</a:t>
            </a:r>
            <a:endParaRPr sz="32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57" name="Google Shape;157;p20"/>
          <p:cNvSpPr/>
          <p:nvPr/>
        </p:nvSpPr>
        <p:spPr>
          <a:xfrm>
            <a:off x="2703700" y="5334613"/>
            <a:ext cx="6696900" cy="5655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20"/>
          <p:cNvSpPr txBox="1"/>
          <p:nvPr/>
        </p:nvSpPr>
        <p:spPr>
          <a:xfrm>
            <a:off x="2703700" y="5290475"/>
            <a:ext cx="6939300" cy="5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104400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+mj-lt"/>
                <a:ea typeface="Questrial"/>
                <a:cs typeface="Questrial"/>
                <a:sym typeface="Questrial"/>
              </a:rPr>
              <a:t>Dry hands on a towel</a:t>
            </a:r>
            <a:endParaRPr sz="3200" dirty="0">
              <a:latin typeface="+mj-lt"/>
              <a:ea typeface="Questrial"/>
              <a:cs typeface="Questrial"/>
              <a:sym typeface="Questrial"/>
            </a:endParaRPr>
          </a:p>
        </p:txBody>
      </p:sp>
      <p:cxnSp>
        <p:nvCxnSpPr>
          <p:cNvPr id="159" name="Google Shape;159;p20"/>
          <p:cNvCxnSpPr/>
          <p:nvPr/>
        </p:nvCxnSpPr>
        <p:spPr>
          <a:xfrm>
            <a:off x="6122950" y="1841925"/>
            <a:ext cx="0" cy="49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0" name="Google Shape;160;p20"/>
          <p:cNvCxnSpPr/>
          <p:nvPr/>
        </p:nvCxnSpPr>
        <p:spPr>
          <a:xfrm>
            <a:off x="6118482" y="2856550"/>
            <a:ext cx="0" cy="49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1" name="Google Shape;161;p20"/>
          <p:cNvCxnSpPr/>
          <p:nvPr/>
        </p:nvCxnSpPr>
        <p:spPr>
          <a:xfrm>
            <a:off x="6096000" y="3865763"/>
            <a:ext cx="0" cy="49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2" name="Google Shape;162;p20"/>
          <p:cNvCxnSpPr/>
          <p:nvPr/>
        </p:nvCxnSpPr>
        <p:spPr>
          <a:xfrm>
            <a:off x="6096000" y="4831500"/>
            <a:ext cx="0" cy="49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3" name="Google Shape;163;p20"/>
          <p:cNvCxnSpPr/>
          <p:nvPr/>
        </p:nvCxnSpPr>
        <p:spPr>
          <a:xfrm>
            <a:off x="6134650" y="707600"/>
            <a:ext cx="0" cy="49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4" name="Google Shape;164;p20"/>
          <p:cNvCxnSpPr/>
          <p:nvPr/>
        </p:nvCxnSpPr>
        <p:spPr>
          <a:xfrm>
            <a:off x="6096000" y="5726450"/>
            <a:ext cx="0" cy="49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1"/>
          <p:cNvSpPr/>
          <p:nvPr/>
        </p:nvSpPr>
        <p:spPr>
          <a:xfrm>
            <a:off x="784288" y="-898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Flowchart algorithms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Can you find any patterns in the flowchart algorithm?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marR="0" lvl="1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○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are the boxes connected?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marR="0" lvl="1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○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What shapes are the boxes?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marR="0" lvl="1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○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What type of words are used?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We are going to create a flowchart algorithm to help program our dance animations on micro:bit.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could we combine our images into a flowchart algorithm?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2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Programming animation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Write a program using the </a:t>
            </a: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  <a:hlinkClick r:id="rId3"/>
              </a:rPr>
              <a:t>MakeCode editor</a:t>
            </a: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 based on your flowchart algorithm.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Test and debug your program as you go.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If you make any changes to your program, show these on your algorithm too.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3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Exploring repetition 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Repetition allows us to tell the computer to repeat a set of instructions several times instead of writing the instructions out again.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could we use repetition to improve our animation?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496</Words>
  <Application>Microsoft Macintosh PowerPoint</Application>
  <PresentationFormat>Widescreen</PresentationFormat>
  <Paragraphs>115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Cabin</vt:lpstr>
      <vt:lpstr>Calibri</vt:lpstr>
      <vt:lpstr>Noto Sans Symbols</vt:lpstr>
      <vt:lpstr>Questrial</vt:lpstr>
      <vt:lpstr>Office Theme</vt:lpstr>
      <vt:lpstr>PowerPoint Presentation</vt:lpstr>
      <vt:lpstr>PowerPoint Presentation</vt:lpstr>
      <vt:lpstr>LED planner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Giles Booth</cp:lastModifiedBy>
  <cp:revision>5</cp:revision>
  <dcterms:modified xsi:type="dcterms:W3CDTF">2019-10-24T16:41:14Z</dcterms:modified>
</cp:coreProperties>
</file>