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76" r:id="rId1"/>
    <p:sldMasterId id="2147483677" r:id="rId2"/>
  </p:sldMasterIdLst>
  <p:notesMasterIdLst>
    <p:notesMasterId r:id="rId12"/>
  </p:notesMasterIdLst>
  <p:sldIdLst>
    <p:sldId id="256" r:id="rId3"/>
    <p:sldId id="257" r:id="rId4"/>
    <p:sldId id="273" r:id="rId5"/>
    <p:sldId id="258" r:id="rId6"/>
    <p:sldId id="259" r:id="rId7"/>
    <p:sldId id="260" r:id="rId8"/>
    <p:sldId id="261" r:id="rId9"/>
    <p:sldId id="262" r:id="rId10"/>
    <p:sldId id="272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9B7DDE-D9D2-4CB6-B52B-41CEA53D7681}">
  <a:tblStyle styleId="{929B7DDE-D9D2-4CB6-B52B-41CEA53D768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3"/>
  </p:normalViewPr>
  <p:slideViewPr>
    <p:cSldViewPr snapToGrid="0" snapToObjects="1">
      <p:cViewPr varScale="1">
        <p:scale>
          <a:sx n="95" d="100"/>
          <a:sy n="95" d="100"/>
        </p:scale>
        <p:origin x="200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71" name="Google Shape;17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57b0b9532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5" name="Google Shape;185;g57b0b95320_0_12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g57b0b95320_0_12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57b0b9532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5" name="Google Shape;185;g57b0b95320_0_12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g57b0b95320_0_12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001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4b93448a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" name="Google Shape;191;g4b93448afc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4b93448afc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57b0b9532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7" name="Google Shape;197;g57b0b95320_0_6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volcano animation: https://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makecode.microbit.org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/#pub:_52URfWgywg5H 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57b0b95320_0_6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5a50901415_6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3" name="Google Shape;203;g5a50901415_6_78:notes"/>
          <p:cNvSpPr txBox="1">
            <a:spLocks noGrp="1"/>
          </p:cNvSpPr>
          <p:nvPr>
            <p:ph type="body" idx="1"/>
          </p:nvPr>
        </p:nvSpPr>
        <p:spPr>
          <a:xfrm>
            <a:off x="685802" y="4343401"/>
            <a:ext cx="5486400" cy="4114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g5a50901415_6_78:notes"/>
          <p:cNvSpPr txBox="1">
            <a:spLocks noGrp="1"/>
          </p:cNvSpPr>
          <p:nvPr>
            <p:ph type="sldNum" idx="12"/>
          </p:nvPr>
        </p:nvSpPr>
        <p:spPr>
          <a:xfrm>
            <a:off x="3884620" y="8685214"/>
            <a:ext cx="2971705" cy="457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57af3b75c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9" name="Google Shape;209;g57af3b75cc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Decomposition is the process of taking a problem or a task and breaking it down into smaller tasks.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g57af3b75cc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5a5090141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6" name="Google Shape;216;g5a50901415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g5a50901415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56d22b9735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3" name="Google Shape;203;g56d22b9735_0_34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g56d22b9735_0_34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45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arge quote">
  <p:cSld name="Large quote">
    <p:bg>
      <p:bgPr>
        <a:solidFill>
          <a:srgbClr val="00C800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768000" y="2294400"/>
            <a:ext cx="10579255" cy="22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>
              <a:lnSpc>
                <a:spcPct val="103685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4104"/>
              <a:buFont typeface="Noto Sans Symbols"/>
              <a:buNone/>
              <a:defRPr sz="5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>
              <a:lnSpc>
                <a:spcPct val="108312"/>
              </a:lnSpc>
              <a:spcBef>
                <a:spcPts val="210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>
              <a:lnSpc>
                <a:spcPct val="9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2140800" y="3734400"/>
            <a:ext cx="7838341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>
              <a:lnSpc>
                <a:spcPct val="233291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>
              <a:lnSpc>
                <a:spcPct val="108312"/>
              </a:lnSpc>
              <a:spcBef>
                <a:spcPts val="210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>
              <a:lnSpc>
                <a:spcPct val="9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>
            <a:spLocks noGrp="1"/>
          </p:cNvSpPr>
          <p:nvPr>
            <p:ph type="ctrTitle"/>
          </p:nvPr>
        </p:nvSpPr>
        <p:spPr>
          <a:xfrm>
            <a:off x="4187081" y="2545874"/>
            <a:ext cx="6998587" cy="1168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30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body" idx="1"/>
          </p:nvPr>
        </p:nvSpPr>
        <p:spPr>
          <a:xfrm>
            <a:off x="4181516" y="4124401"/>
            <a:ext cx="5175134" cy="42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228600" algn="l" rtl="0">
              <a:lnSpc>
                <a:spcPct val="98740"/>
              </a:lnSpc>
              <a:spcBef>
                <a:spcPts val="1066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9874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228600" algn="l" rtl="0">
              <a:lnSpc>
                <a:spcPct val="9874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52"/>
              <a:buFont typeface="Cabin"/>
              <a:buNone/>
              <a:defRPr sz="27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2"/>
          </p:nvPr>
        </p:nvSpPr>
        <p:spPr>
          <a:xfrm>
            <a:off x="4180605" y="5546822"/>
            <a:ext cx="5175134" cy="303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228600" algn="l" rtl="0">
              <a:lnSpc>
                <a:spcPct val="98740"/>
              </a:lnSpc>
              <a:spcBef>
                <a:spcPts val="1066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9874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228600" algn="l" rtl="0">
              <a:lnSpc>
                <a:spcPct val="9874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52"/>
              <a:buFont typeface="Cabin"/>
              <a:buNone/>
              <a:defRPr sz="27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04" name="Google Shape;104;p16"/>
          <p:cNvSpPr txBox="1">
            <a:spLocks noGrp="1"/>
          </p:cNvSpPr>
          <p:nvPr>
            <p:ph type="body" idx="3"/>
          </p:nvPr>
        </p:nvSpPr>
        <p:spPr>
          <a:xfrm>
            <a:off x="4187081" y="4562466"/>
            <a:ext cx="5169023" cy="42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05" name="Google Shape;105;p16"/>
          <p:cNvSpPr txBox="1">
            <a:spLocks noGrp="1"/>
          </p:cNvSpPr>
          <p:nvPr>
            <p:ph type="body" idx="4"/>
          </p:nvPr>
        </p:nvSpPr>
        <p:spPr>
          <a:xfrm>
            <a:off x="4180605" y="5857046"/>
            <a:ext cx="5175134" cy="303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228600" algn="l" rtl="0">
              <a:lnSpc>
                <a:spcPct val="98740"/>
              </a:lnSpc>
              <a:spcBef>
                <a:spcPts val="1066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9874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228600" algn="l" rtl="0">
              <a:lnSpc>
                <a:spcPct val="9874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52"/>
              <a:buFont typeface="Cabin"/>
              <a:buNone/>
              <a:defRPr sz="27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06" name="Google Shape;106;p16"/>
          <p:cNvSpPr txBox="1"/>
          <p:nvPr/>
        </p:nvSpPr>
        <p:spPr>
          <a:xfrm>
            <a:off x="-1829118" y="423333"/>
            <a:ext cx="182911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Title 44pt Title Case</a:t>
            </a:r>
            <a:endParaRPr/>
          </a:p>
        </p:txBody>
      </p:sp>
      <p:sp>
        <p:nvSpPr>
          <p:cNvPr id="107" name="Google Shape;107;p16"/>
          <p:cNvSpPr txBox="1"/>
          <p:nvPr/>
        </p:nvSpPr>
        <p:spPr>
          <a:xfrm>
            <a:off x="-2421887" y="3652250"/>
            <a:ext cx="242188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Affiliations 24pt sentence case</a:t>
            </a:r>
            <a:endParaRPr/>
          </a:p>
        </p:txBody>
      </p:sp>
      <p:sp>
        <p:nvSpPr>
          <p:cNvPr id="108" name="Google Shape;108;p16"/>
          <p:cNvSpPr txBox="1"/>
          <p:nvPr/>
        </p:nvSpPr>
        <p:spPr>
          <a:xfrm>
            <a:off x="-2421887" y="5546822"/>
            <a:ext cx="242188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20pt sentence case</a:t>
            </a:r>
            <a:endParaRPr/>
          </a:p>
        </p:txBody>
      </p:sp>
      <p:sp>
        <p:nvSpPr>
          <p:cNvPr id="109" name="Google Shape;109;p16"/>
          <p:cNvSpPr txBox="1"/>
          <p:nvPr/>
        </p:nvSpPr>
        <p:spPr>
          <a:xfrm>
            <a:off x="4181516" y="6481367"/>
            <a:ext cx="3860800" cy="132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Confidential © Micro:bit Educational Foundation 2018 </a:t>
            </a:r>
            <a:endParaRPr/>
          </a:p>
        </p:txBody>
      </p:sp>
      <p:pic>
        <p:nvPicPr>
          <p:cNvPr id="110" name="Google Shape;110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23396" y="711200"/>
            <a:ext cx="2737635" cy="13823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arge quote">
  <p:cSld name="Large quote">
    <p:bg>
      <p:bgPr>
        <a:solidFill>
          <a:srgbClr val="FACB47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768000" y="2294400"/>
            <a:ext cx="10579200" cy="22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lnSpc>
                <a:spcPct val="103685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4104"/>
              <a:buFont typeface="Noto Sans Symbols"/>
              <a:buNone/>
              <a:defRPr sz="5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13" name="Google Shape;113;p17"/>
          <p:cNvSpPr txBox="1">
            <a:spLocks noGrp="1"/>
          </p:cNvSpPr>
          <p:nvPr>
            <p:ph type="body" idx="2"/>
          </p:nvPr>
        </p:nvSpPr>
        <p:spPr>
          <a:xfrm>
            <a:off x="2140799" y="3734400"/>
            <a:ext cx="78384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lnSpc>
                <a:spcPct val="233291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ull image">
  <p:cSld name="full image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>
            <a:spLocks noGrp="1"/>
          </p:cNvSpPr>
          <p:nvPr>
            <p:ph type="pic" idx="2"/>
          </p:nvPr>
        </p:nvSpPr>
        <p:spPr>
          <a:xfrm>
            <a:off x="0" y="1"/>
            <a:ext cx="12192000" cy="6866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3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7" name="Google Shape;117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155896" y="6278355"/>
            <a:ext cx="912010" cy="4605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slide with title ">
  <p:cSld name="Image slide with title 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3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0" name="Google Shape;120;p19"/>
          <p:cNvSpPr>
            <a:spLocks noGrp="1"/>
          </p:cNvSpPr>
          <p:nvPr>
            <p:ph type="pic" idx="2"/>
          </p:nvPr>
        </p:nvSpPr>
        <p:spPr>
          <a:xfrm>
            <a:off x="815710" y="1433178"/>
            <a:ext cx="10130742" cy="4564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96"/>
              <a:buFont typeface="Noto Sans Symbols"/>
              <a:buChar char="▪"/>
              <a:defRPr sz="21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Column Slide">
  <p:cSld name="1 Column Slide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3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body" idx="1"/>
          </p:nvPr>
        </p:nvSpPr>
        <p:spPr>
          <a:xfrm>
            <a:off x="817796" y="1435101"/>
            <a:ext cx="10131703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Guest header ">
  <p:cSld name="1_Guest header 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>
            <a:spLocks noGrp="1"/>
          </p:cNvSpPr>
          <p:nvPr>
            <p:ph type="ctrTitle"/>
          </p:nvPr>
        </p:nvSpPr>
        <p:spPr>
          <a:xfrm>
            <a:off x="4110862" y="2630993"/>
            <a:ext cx="6998587" cy="1168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30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6" name="Google Shape;126;p21"/>
          <p:cNvSpPr txBox="1">
            <a:spLocks noGrp="1"/>
          </p:cNvSpPr>
          <p:nvPr>
            <p:ph type="body" idx="1"/>
          </p:nvPr>
        </p:nvSpPr>
        <p:spPr>
          <a:xfrm>
            <a:off x="4110862" y="4116259"/>
            <a:ext cx="5175134" cy="2274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228600" algn="l" rtl="0">
              <a:lnSpc>
                <a:spcPct val="98740"/>
              </a:lnSpc>
              <a:spcBef>
                <a:spcPts val="1066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9874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228600" algn="l" rtl="0">
              <a:lnSpc>
                <a:spcPct val="9874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52"/>
              <a:buFont typeface="Cabin"/>
              <a:buNone/>
              <a:defRPr sz="27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pic>
        <p:nvPicPr>
          <p:cNvPr id="127" name="Google Shape;127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23396" y="711200"/>
            <a:ext cx="2737635" cy="13823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ull image">
  <p:cSld name="full imag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>
            <a:spLocks noGrp="1"/>
          </p:cNvSpPr>
          <p:nvPr>
            <p:ph type="pic" idx="2"/>
          </p:nvPr>
        </p:nvSpPr>
        <p:spPr>
          <a:xfrm>
            <a:off x="0" y="1"/>
            <a:ext cx="12191875" cy="68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40" cy="5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9pPr>
          </a:lstStyle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533393-F710-1249-BE68-5B51F9E185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0368" y="6203732"/>
            <a:ext cx="1092200" cy="533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 slide ">
  <p:cSld name="2 column slide 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3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0" name="Google Shape;130;p22"/>
          <p:cNvSpPr txBox="1">
            <a:spLocks noGrp="1"/>
          </p:cNvSpPr>
          <p:nvPr>
            <p:ph type="body" idx="1"/>
          </p:nvPr>
        </p:nvSpPr>
        <p:spPr>
          <a:xfrm>
            <a:off x="817541" y="1433176"/>
            <a:ext cx="4800000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31" name="Google Shape;131;p22"/>
          <p:cNvSpPr txBox="1">
            <a:spLocks noGrp="1"/>
          </p:cNvSpPr>
          <p:nvPr>
            <p:ph type="body" idx="2"/>
          </p:nvPr>
        </p:nvSpPr>
        <p:spPr>
          <a:xfrm>
            <a:off x="6162218" y="1430867"/>
            <a:ext cx="4800000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 slide ">
  <p:cSld name="3 column slide 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body" idx="1"/>
          </p:nvPr>
        </p:nvSpPr>
        <p:spPr>
          <a:xfrm>
            <a:off x="817541" y="1433176"/>
            <a:ext cx="3120001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2"/>
          </p:nvPr>
        </p:nvSpPr>
        <p:spPr>
          <a:xfrm>
            <a:off x="4323737" y="1433176"/>
            <a:ext cx="3120001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3"/>
          </p:nvPr>
        </p:nvSpPr>
        <p:spPr>
          <a:xfrm>
            <a:off x="7832061" y="1433176"/>
            <a:ext cx="3120001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36" name="Google Shape;136;p23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3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l_narrow_wide">
  <p:cSld name="2_col_narrow_wide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4"/>
          <p:cNvSpPr txBox="1">
            <a:spLocks noGrp="1"/>
          </p:cNvSpPr>
          <p:nvPr>
            <p:ph type="body" idx="1"/>
          </p:nvPr>
        </p:nvSpPr>
        <p:spPr>
          <a:xfrm>
            <a:off x="817539" y="1433176"/>
            <a:ext cx="3120001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3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2"/>
          </p:nvPr>
        </p:nvSpPr>
        <p:spPr>
          <a:xfrm>
            <a:off x="4321545" y="1433176"/>
            <a:ext cx="6636740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3 column slide ">
  <p:cSld name="1_3 column slide 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3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3" name="Google Shape;143;p25"/>
          <p:cNvSpPr txBox="1">
            <a:spLocks noGrp="1"/>
          </p:cNvSpPr>
          <p:nvPr>
            <p:ph type="body" idx="1"/>
          </p:nvPr>
        </p:nvSpPr>
        <p:spPr>
          <a:xfrm>
            <a:off x="7842217" y="1433176"/>
            <a:ext cx="3120001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44" name="Google Shape;144;p25"/>
          <p:cNvSpPr txBox="1">
            <a:spLocks noGrp="1"/>
          </p:cNvSpPr>
          <p:nvPr>
            <p:ph type="body" idx="2"/>
          </p:nvPr>
        </p:nvSpPr>
        <p:spPr>
          <a:xfrm>
            <a:off x="817034" y="1433176"/>
            <a:ext cx="6636740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 slide with images">
  <p:cSld name="3 column slide with images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6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3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7" name="Google Shape;147;p26"/>
          <p:cNvSpPr txBox="1">
            <a:spLocks noGrp="1"/>
          </p:cNvSpPr>
          <p:nvPr>
            <p:ph type="body" idx="1"/>
          </p:nvPr>
        </p:nvSpPr>
        <p:spPr>
          <a:xfrm>
            <a:off x="817539" y="1433176"/>
            <a:ext cx="3120001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424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44424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48" name="Google Shape;148;p26"/>
          <p:cNvSpPr txBox="1">
            <a:spLocks noGrp="1"/>
          </p:cNvSpPr>
          <p:nvPr>
            <p:ph type="body" idx="2"/>
          </p:nvPr>
        </p:nvSpPr>
        <p:spPr>
          <a:xfrm>
            <a:off x="4335293" y="1433176"/>
            <a:ext cx="3120001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424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44424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49" name="Google Shape;149;p26"/>
          <p:cNvSpPr txBox="1">
            <a:spLocks noGrp="1"/>
          </p:cNvSpPr>
          <p:nvPr>
            <p:ph type="body" idx="3"/>
          </p:nvPr>
        </p:nvSpPr>
        <p:spPr>
          <a:xfrm>
            <a:off x="7843175" y="1433176"/>
            <a:ext cx="3120001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424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44424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50" name="Google Shape;150;p26"/>
          <p:cNvSpPr>
            <a:spLocks noGrp="1"/>
          </p:cNvSpPr>
          <p:nvPr>
            <p:ph type="pic" idx="4"/>
          </p:nvPr>
        </p:nvSpPr>
        <p:spPr>
          <a:xfrm>
            <a:off x="4334400" y="2379535"/>
            <a:ext cx="3120001" cy="28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96"/>
              <a:buFont typeface="Noto Sans Symbols"/>
              <a:buChar char="▪"/>
              <a:defRPr sz="21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51" name="Google Shape;151;p26"/>
          <p:cNvSpPr>
            <a:spLocks noGrp="1"/>
          </p:cNvSpPr>
          <p:nvPr>
            <p:ph type="pic" idx="5"/>
          </p:nvPr>
        </p:nvSpPr>
        <p:spPr>
          <a:xfrm>
            <a:off x="818774" y="2379535"/>
            <a:ext cx="3120001" cy="28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96"/>
              <a:buFont typeface="Noto Sans Symbols"/>
              <a:buChar char="▪"/>
              <a:defRPr sz="21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52" name="Google Shape;152;p26"/>
          <p:cNvSpPr>
            <a:spLocks noGrp="1"/>
          </p:cNvSpPr>
          <p:nvPr>
            <p:ph type="pic" idx="6"/>
          </p:nvPr>
        </p:nvSpPr>
        <p:spPr>
          <a:xfrm>
            <a:off x="7843200" y="2379535"/>
            <a:ext cx="3120001" cy="28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96"/>
              <a:buFont typeface="Noto Sans Symbols"/>
              <a:buChar char="▪"/>
              <a:defRPr sz="21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 with image ">
  <p:cSld name="2 column with image 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7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3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5" name="Google Shape;155;p27"/>
          <p:cNvSpPr>
            <a:spLocks noGrp="1"/>
          </p:cNvSpPr>
          <p:nvPr>
            <p:ph type="pic" idx="2"/>
          </p:nvPr>
        </p:nvSpPr>
        <p:spPr>
          <a:xfrm>
            <a:off x="5898571" y="1553123"/>
            <a:ext cx="5068063" cy="4250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96"/>
              <a:buFont typeface="Noto Sans Symbols"/>
              <a:buChar char="▪"/>
              <a:defRPr sz="21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56" name="Google Shape;156;p27"/>
          <p:cNvSpPr txBox="1">
            <a:spLocks noGrp="1"/>
          </p:cNvSpPr>
          <p:nvPr>
            <p:ph type="body" idx="1"/>
          </p:nvPr>
        </p:nvSpPr>
        <p:spPr>
          <a:xfrm>
            <a:off x="817544" y="1433176"/>
            <a:ext cx="4930767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 with chart">
  <p:cSld name="2 column with char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"/>
          <p:cNvSpPr>
            <a:spLocks noGrp="1"/>
          </p:cNvSpPr>
          <p:nvPr>
            <p:ph type="chart" idx="2"/>
          </p:nvPr>
        </p:nvSpPr>
        <p:spPr>
          <a:xfrm>
            <a:off x="5653703" y="1416100"/>
            <a:ext cx="5731935" cy="4597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Char char="▪"/>
              <a:defRPr sz="27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59" name="Google Shape;159;p28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3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0" name="Google Shape;160;p28"/>
          <p:cNvSpPr txBox="1">
            <a:spLocks noGrp="1"/>
          </p:cNvSpPr>
          <p:nvPr>
            <p:ph type="body" idx="1"/>
          </p:nvPr>
        </p:nvSpPr>
        <p:spPr>
          <a:xfrm>
            <a:off x="817544" y="1433176"/>
            <a:ext cx="4546399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Slide">
  <p:cSld name="Table Slide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9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3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vider slide">
  <p:cSld name="Divider slide">
    <p:bg>
      <p:bgPr>
        <a:solidFill>
          <a:srgbClr val="5EB130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0"/>
          <p:cNvSpPr txBox="1">
            <a:spLocks noGrp="1"/>
          </p:cNvSpPr>
          <p:nvPr>
            <p:ph type="body" idx="1"/>
          </p:nvPr>
        </p:nvSpPr>
        <p:spPr>
          <a:xfrm>
            <a:off x="0" y="2794000"/>
            <a:ext cx="12192000" cy="17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lnSpc>
                <a:spcPct val="103685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4104"/>
              <a:buFont typeface="Noto Sans Symbols"/>
              <a:buNone/>
              <a:defRPr sz="5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65" name="Google Shape;165;p30"/>
          <p:cNvSpPr txBox="1"/>
          <p:nvPr/>
        </p:nvSpPr>
        <p:spPr>
          <a:xfrm>
            <a:off x="824365" y="6373366"/>
            <a:ext cx="3860800" cy="132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Confidential © Micro:bit Educational Foundation 2018 </a:t>
            </a:r>
            <a:endParaRPr/>
          </a:p>
        </p:txBody>
      </p:sp>
      <p:sp>
        <p:nvSpPr>
          <p:cNvPr id="166" name="Google Shape;166;p30"/>
          <p:cNvSpPr txBox="1"/>
          <p:nvPr/>
        </p:nvSpPr>
        <p:spPr>
          <a:xfrm>
            <a:off x="411354" y="6370972"/>
            <a:ext cx="316384" cy="137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67" name="Google Shape;167;p30"/>
          <p:cNvSpPr txBox="1"/>
          <p:nvPr/>
        </p:nvSpPr>
        <p:spPr>
          <a:xfrm>
            <a:off x="-2218652" y="2957955"/>
            <a:ext cx="221865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Text 54pt sentence case</a:t>
            </a:r>
            <a:endParaRPr/>
          </a:p>
        </p:txBody>
      </p:sp>
      <p:pic>
        <p:nvPicPr>
          <p:cNvPr id="168" name="Google Shape;168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14581" y="6371506"/>
            <a:ext cx="804353" cy="3837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5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>
            <a:spLocks noGrp="1"/>
          </p:cNvSpPr>
          <p:nvPr>
            <p:ph type="title"/>
          </p:nvPr>
        </p:nvSpPr>
        <p:spPr>
          <a:xfrm>
            <a:off x="824626" y="358084"/>
            <a:ext cx="10135735" cy="558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824625" y="1428277"/>
            <a:ext cx="10135735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94" name="Google Shape;94;p15"/>
          <p:cNvSpPr txBox="1"/>
          <p:nvPr/>
        </p:nvSpPr>
        <p:spPr>
          <a:xfrm>
            <a:off x="824365" y="6375674"/>
            <a:ext cx="3860800" cy="12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© Micro:bit Educational Foundation 2018</a:t>
            </a:r>
            <a:endParaRPr/>
          </a:p>
        </p:txBody>
      </p:sp>
      <p:sp>
        <p:nvSpPr>
          <p:cNvPr id="95" name="Google Shape;95;p15"/>
          <p:cNvSpPr txBox="1"/>
          <p:nvPr/>
        </p:nvSpPr>
        <p:spPr>
          <a:xfrm>
            <a:off x="411354" y="6370972"/>
            <a:ext cx="316384" cy="137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5EB130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 b="0" i="0" u="none" strike="noStrike" cap="none">
              <a:solidFill>
                <a:srgbClr val="5EB13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6" name="Google Shape;96;p15"/>
          <p:cNvSpPr txBox="1"/>
          <p:nvPr/>
        </p:nvSpPr>
        <p:spPr>
          <a:xfrm>
            <a:off x="-1829118" y="423333"/>
            <a:ext cx="182911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Title 40pt Title Case</a:t>
            </a:r>
            <a:endParaRPr/>
          </a:p>
        </p:txBody>
      </p:sp>
      <p:sp>
        <p:nvSpPr>
          <p:cNvPr id="97" name="Google Shape;97;p15"/>
          <p:cNvSpPr txBox="1"/>
          <p:nvPr/>
        </p:nvSpPr>
        <p:spPr>
          <a:xfrm>
            <a:off x="-2218652" y="1484784"/>
            <a:ext cx="221865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Bullets 24pt sentence case</a:t>
            </a:r>
            <a:endParaRPr/>
          </a:p>
        </p:txBody>
      </p:sp>
      <p:sp>
        <p:nvSpPr>
          <p:cNvPr id="98" name="Google Shape;98;p15"/>
          <p:cNvSpPr txBox="1"/>
          <p:nvPr/>
        </p:nvSpPr>
        <p:spPr>
          <a:xfrm>
            <a:off x="-2455759" y="1806682"/>
            <a:ext cx="245575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Sub-bullets 20pt sentence case</a:t>
            </a:r>
            <a:endParaRPr/>
          </a:p>
        </p:txBody>
      </p:sp>
      <p:pic>
        <p:nvPicPr>
          <p:cNvPr id="99" name="Google Shape;99;p15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1155896" y="6278355"/>
            <a:ext cx="912010" cy="46052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code.microbit.org/#pub:_Eq5Y6hHdFRb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code.microbit.org/#editor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code.microbit.org/#pub:_52URfWgywg5H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icrobit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1"/>
          <p:cNvSpPr/>
          <p:nvPr/>
        </p:nvSpPr>
        <p:spPr>
          <a:xfrm>
            <a:off x="578589" y="1651028"/>
            <a:ext cx="11134337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Volcano animations</a:t>
            </a:r>
            <a:r>
              <a:rPr lang="en-US" sz="8000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 </a:t>
            </a:r>
            <a:endParaRPr dirty="0">
              <a:latin typeface="+mj-l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0" i="0" u="none" strike="noStrike" cap="none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Teacher lesson guide </a:t>
            </a:r>
            <a:endParaRPr sz="6000" b="0" i="0" u="none" strike="noStrike" cap="none" dirty="0">
              <a:solidFill>
                <a:schemeClr val="lt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Lesson 4</a:t>
            </a:r>
            <a:endParaRPr sz="6000" dirty="0">
              <a:solidFill>
                <a:schemeClr val="lt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pic>
        <p:nvPicPr>
          <p:cNvPr id="174" name="Google Shape;174;p31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8933200" y="4664970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31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6268264" y="5387311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31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10484279" y="388269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31"/>
          <p:cNvPicPr preferRelativeResize="0"/>
          <p:nvPr/>
        </p:nvPicPr>
        <p:blipFill rotWithShape="1">
          <a:blip r:embed="rId4">
            <a:alphaModFix amt="5000"/>
          </a:blip>
          <a:srcRect/>
          <a:stretch/>
        </p:blipFill>
        <p:spPr>
          <a:xfrm rot="-1168137">
            <a:off x="3275646" y="4901076"/>
            <a:ext cx="866231" cy="1119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31"/>
          <p:cNvPicPr preferRelativeResize="0"/>
          <p:nvPr/>
        </p:nvPicPr>
        <p:blipFill rotWithShape="1">
          <a:blip r:embed="rId5">
            <a:alphaModFix amt="5000"/>
          </a:blip>
          <a:srcRect/>
          <a:stretch/>
        </p:blipFill>
        <p:spPr>
          <a:xfrm rot="-2090590" flipH="1">
            <a:off x="838950" y="4940120"/>
            <a:ext cx="1033233" cy="612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31"/>
          <p:cNvPicPr preferRelativeResize="0"/>
          <p:nvPr/>
        </p:nvPicPr>
        <p:blipFill rotWithShape="1">
          <a:blip r:embed="rId6">
            <a:alphaModFix amt="5000"/>
          </a:blip>
          <a:srcRect/>
          <a:stretch/>
        </p:blipFill>
        <p:spPr>
          <a:xfrm rot="1801578">
            <a:off x="5443054" y="666436"/>
            <a:ext cx="830446" cy="6421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31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379877" y="2249455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31"/>
          <p:cNvPicPr preferRelativeResize="0"/>
          <p:nvPr/>
        </p:nvPicPr>
        <p:blipFill rotWithShape="1">
          <a:blip r:embed="rId4">
            <a:alphaModFix amt="5000"/>
          </a:blip>
          <a:srcRect/>
          <a:stretch/>
        </p:blipFill>
        <p:spPr>
          <a:xfrm rot="-1168133">
            <a:off x="1542324" y="271567"/>
            <a:ext cx="866232" cy="1119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DEAB603-4868-BC43-8C77-3C4AFB9C038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3468" y="5306667"/>
            <a:ext cx="2304255" cy="10983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2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Learning objectives: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follow an algorithm accurately to write a program.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use repetition in a program effectively.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test and debug programs and algorithms.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review learning.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2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Introduction: going loopy</a:t>
            </a:r>
          </a:p>
          <a:p>
            <a:pPr lvl="0">
              <a:lnSpc>
                <a:spcPct val="106650"/>
              </a:lnSpc>
            </a:pPr>
            <a:r>
              <a:rPr lang="en-GB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  <a:hlinkClick r:id="rId3"/>
              </a:rPr>
              <a:t>https://makecode.microbit.org/#pub:_Eq5Y6hHdFRbi</a:t>
            </a:r>
            <a:br>
              <a:rPr lang="en-GB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</a:br>
            <a:r>
              <a:rPr lang="en-GB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 </a:t>
            </a:r>
          </a:p>
          <a:p>
            <a:pPr marL="457200" lvl="0" indent="-457200">
              <a:lnSpc>
                <a:spcPct val="10665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many times is the animation repeated?</a:t>
            </a:r>
          </a:p>
          <a:p>
            <a:pPr marL="457200" lvl="0" indent="-457200">
              <a:lnSpc>
                <a:spcPct val="10665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many images are contained within the repeat?</a:t>
            </a:r>
          </a:p>
          <a:p>
            <a:pPr marL="457200" lvl="0" indent="-457200">
              <a:lnSpc>
                <a:spcPct val="106650"/>
              </a:lnSpc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why is the final image only shown once?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851902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3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Making micro:bit animations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did we do in the previous lesson to help with our programming work today?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can we combine our algorithms together into one program using the </a:t>
            </a:r>
            <a:r>
              <a:rPr lang="en-US" sz="3200" u="sng" dirty="0">
                <a:solidFill>
                  <a:schemeClr val="hlink"/>
                </a:solidFill>
                <a:latin typeface="+mj-lt"/>
                <a:ea typeface="Questrial"/>
                <a:cs typeface="Questrial"/>
                <a:sym typeface="Questrial"/>
                <a:hlinkClick r:id="rId3"/>
              </a:rPr>
              <a:t>MakeCode</a:t>
            </a: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 editor?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4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Making micro:bit animations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  <a:hlinkClick r:id="rId3"/>
              </a:rPr>
              <a:t>Use the </a:t>
            </a:r>
            <a:r>
              <a:rPr lang="en-US" sz="3200" dirty="0" err="1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  <a:hlinkClick r:id="rId3"/>
              </a:rPr>
              <a:t>MakeCode</a:t>
            </a: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  <a:hlinkClick r:id="rId3"/>
              </a:rPr>
              <a:t> editor to program your micro:bit animations using your flowchart algorithms</a:t>
            </a: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Remember to test and debug your program as you work.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If you debug your program, record the change on your algorithm.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5"/>
          <p:cNvSpPr/>
          <p:nvPr/>
        </p:nvSpPr>
        <p:spPr>
          <a:xfrm>
            <a:off x="1011563" y="367400"/>
            <a:ext cx="10680081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2"/>
                </a:solidFill>
                <a:latin typeface="+mj-lt"/>
                <a:ea typeface="Questrial"/>
                <a:cs typeface="Questrial"/>
                <a:sym typeface="Questrial"/>
              </a:rPr>
              <a:t>Paired programming</a:t>
            </a:r>
            <a:endParaRPr sz="4000" b="1" dirty="0">
              <a:solidFill>
                <a:schemeClr val="dk1"/>
              </a:solidFill>
              <a:latin typeface="+mj-lt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2 programmers working together to code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One types the code (driver)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One watches the driver, checks the code, makes suggestions (navigator)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work collaboratively, talking through problems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b="1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Why might this be helpful? </a:t>
            </a:r>
            <a:endParaRPr sz="3200" b="1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more accurate code written in shorter time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can collaboratively work through problems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6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Reviewing your learning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  <p:graphicFrame>
        <p:nvGraphicFramePr>
          <p:cNvPr id="213" name="Google Shape;213;p36"/>
          <p:cNvGraphicFramePr/>
          <p:nvPr>
            <p:extLst>
              <p:ext uri="{D42A27DB-BD31-4B8C-83A1-F6EECF244321}">
                <p14:modId xmlns:p14="http://schemas.microsoft.com/office/powerpoint/2010/main" val="3385079087"/>
              </p:ext>
            </p:extLst>
          </p:nvPr>
        </p:nvGraphicFramePr>
        <p:xfrm>
          <a:off x="952500" y="1820550"/>
          <a:ext cx="10286975" cy="3636430"/>
        </p:xfrm>
        <a:graphic>
          <a:graphicData uri="http://schemas.openxmlformats.org/drawingml/2006/table">
            <a:tbl>
              <a:tblPr>
                <a:noFill/>
                <a:tableStyleId>{929B7DDE-D9D2-4CB6-B52B-41CEA53D7681}</a:tableStyleId>
              </a:tblPr>
              <a:tblGrid>
                <a:gridCol w="985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5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89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dirty="0">
                          <a:latin typeface="+mj-lt"/>
                          <a:ea typeface="Questrial"/>
                          <a:cs typeface="Questrial"/>
                          <a:sym typeface="Questrial"/>
                        </a:rPr>
                        <a:t>Process</a:t>
                      </a:r>
                      <a:endParaRPr sz="3200" dirty="0">
                        <a:latin typeface="+mj-lt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dirty="0">
                          <a:latin typeface="+mj-lt"/>
                          <a:ea typeface="Questrial"/>
                          <a:cs typeface="Questrial"/>
                          <a:sym typeface="Questrial"/>
                        </a:rPr>
                        <a:t>Product</a:t>
                      </a:r>
                      <a:endParaRPr sz="3200" dirty="0">
                        <a:latin typeface="+mj-lt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29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5200"/>
                        <a:t>😃</a:t>
                      </a:r>
                      <a:endParaRPr sz="5200"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29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5200"/>
                        <a:t>😒</a:t>
                      </a:r>
                      <a:endParaRPr sz="5200"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7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Learning objectives revisited: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follow an algorithm accurately to write a program.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use repetition in a program effectively.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test and debug programs and algorithms.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review learning.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7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>
              <a:lnSpc>
                <a:spcPct val="106650"/>
              </a:lnSpc>
            </a:pPr>
            <a:r>
              <a:rPr lang="en-GB" sz="4000" b="1" dirty="0"/>
              <a:t>Licensing information:</a:t>
            </a:r>
          </a:p>
          <a:p>
            <a:pPr lvl="0">
              <a:lnSpc>
                <a:spcPct val="106650"/>
              </a:lnSpc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r>
              <a:rPr lang="en-GB" sz="3200" dirty="0"/>
              <a:t>Published by the Micro:bit Educational Foundation </a:t>
            </a:r>
            <a:r>
              <a:rPr lang="en-GB" sz="3200" dirty="0">
                <a:hlinkClick r:id="rId3"/>
              </a:rPr>
              <a:t>microbit.org</a:t>
            </a:r>
            <a:r>
              <a:rPr lang="en-GB" sz="3200" dirty="0"/>
              <a:t> under the following Creative Commons licence:</a:t>
            </a:r>
            <a:br>
              <a:rPr lang="en-GB" sz="3200" dirty="0"/>
            </a:br>
            <a:endParaRPr lang="en-GB" sz="3200" dirty="0"/>
          </a:p>
          <a:p>
            <a:r>
              <a:rPr lang="en-GB" sz="3200" dirty="0"/>
              <a:t>Attribution-</a:t>
            </a:r>
            <a:r>
              <a:rPr lang="en-GB" sz="3200" dirty="0" err="1"/>
              <a:t>ShareAlike</a:t>
            </a:r>
            <a:r>
              <a:rPr lang="en-GB" sz="3200" dirty="0"/>
              <a:t> 4.0 International (CC BY-SA 4.0)</a:t>
            </a:r>
            <a:br>
              <a:rPr lang="en-GB" sz="3200" dirty="0"/>
            </a:br>
            <a:r>
              <a:rPr lang="en-GB" sz="3200" u="sng" dirty="0">
                <a:hlinkClick r:id="rId4"/>
              </a:rPr>
              <a:t>https://creativecommons.org/licenses/by-sa/4.0/</a:t>
            </a:r>
            <a:r>
              <a:rPr lang="en-GB" sz="3200" dirty="0"/>
              <a:t> </a:t>
            </a: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3415531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RM PPT template 2016_Confidential">
  <a:themeElements>
    <a:clrScheme name="Custom 10">
      <a:dk1>
        <a:srgbClr val="414444"/>
      </a:dk1>
      <a:lt1>
        <a:srgbClr val="FFFFFF"/>
      </a:lt1>
      <a:dk2>
        <a:srgbClr val="000000"/>
      </a:dk2>
      <a:lt2>
        <a:srgbClr val="FFFFFF"/>
      </a:lt2>
      <a:accent1>
        <a:srgbClr val="128CAB"/>
      </a:accent1>
      <a:accent2>
        <a:srgbClr val="00A960"/>
      </a:accent2>
      <a:accent3>
        <a:srgbClr val="00C3DC"/>
      </a:accent3>
      <a:accent4>
        <a:srgbClr val="765F97"/>
      </a:accent4>
      <a:accent5>
        <a:srgbClr val="CF364A"/>
      </a:accent5>
      <a:accent6>
        <a:srgbClr val="909393"/>
      </a:accent6>
      <a:hlink>
        <a:srgbClr val="128CAB"/>
      </a:hlink>
      <a:folHlink>
        <a:srgbClr val="009F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293</Words>
  <Application>Microsoft Macintosh PowerPoint</Application>
  <PresentationFormat>Widescreen</PresentationFormat>
  <Paragraphs>78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Cabin</vt:lpstr>
      <vt:lpstr>Calibri</vt:lpstr>
      <vt:lpstr>Noto Sans Symbols</vt:lpstr>
      <vt:lpstr>Questrial</vt:lpstr>
      <vt:lpstr>Office Theme</vt:lpstr>
      <vt:lpstr>ARM PPT template 2016_Confidential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Giles Booth</cp:lastModifiedBy>
  <cp:revision>5</cp:revision>
  <dcterms:modified xsi:type="dcterms:W3CDTF">2019-09-27T14:37:58Z</dcterms:modified>
</cp:coreProperties>
</file>