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61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72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3"/>
  </p:normalViewPr>
  <p:slideViewPr>
    <p:cSldViewPr snapToGrid="0" snapToObjects="1">
      <p:cViewPr varScale="1">
        <p:scale>
          <a:sx n="95" d="100"/>
          <a:sy n="95" d="100"/>
        </p:scale>
        <p:origin x="200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7b1f3fb2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57b1f3fb26_0_5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g57b1f3fb26_0_5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04163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56d22b9735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g56d22b9735_0_34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56d22b9735_0_34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0618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7b1f3fb26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57b1f3fb26_0_3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57b1f3fb26_0_3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4b93448a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g4b93448afc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4b93448afc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4b1c38d769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g4b1c38d769_0_87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4b1c38d769_0_87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57b1f3fb2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g57b1f3fb26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Pupils should think about the concepts they have developed their understanding of as well as the activities they have completed.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57b1f3fb26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7b1f3fb2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57b1f3fb26_0_5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g57b1f3fb26_0_5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57b1f3fb2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g57b1f3fb26_0_25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g57b1f3fb26_0_25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51893f1f1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g51893f1f1c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g51893f1f1c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51893f1f1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g51893f1f1c_0_5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51893f1f1c_0_5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arge quote">
  <p:cSld name="Large quote">
    <p:bg>
      <p:bgPr>
        <a:solidFill>
          <a:srgbClr val="00C800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768000" y="2294400"/>
            <a:ext cx="10579255" cy="22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103685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4104"/>
              <a:buFont typeface="Noto Sans Symbols"/>
              <a:buNone/>
              <a:defRPr sz="5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2140800" y="3734400"/>
            <a:ext cx="7838341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233291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ull image">
  <p:cSld name="full imag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>
            <a:spLocks noGrp="1"/>
          </p:cNvSpPr>
          <p:nvPr>
            <p:ph type="pic" idx="2"/>
          </p:nvPr>
        </p:nvSpPr>
        <p:spPr>
          <a:xfrm>
            <a:off x="0" y="1"/>
            <a:ext cx="12191875" cy="68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40" cy="5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9pPr>
          </a:lstStyle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922556-DD60-BF43-AC36-8FFB4F0AF0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0368" y="6203732"/>
            <a:ext cx="1092200" cy="53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icrobit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4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/>
          <p:nvPr/>
        </p:nvSpPr>
        <p:spPr>
          <a:xfrm>
            <a:off x="578589" y="1651028"/>
            <a:ext cx="11134337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Volcano animations </a:t>
            </a:r>
            <a:endParaRPr b="1" dirty="0">
              <a:latin typeface="+mj-l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Teacher lesson guide </a:t>
            </a:r>
            <a:endParaRPr sz="6000" b="0" i="0" u="none" strike="noStrike" cap="none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Lesson 5</a:t>
            </a:r>
            <a:endParaRPr sz="6000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8933200" y="4664970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6268264" y="5387311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10484279" y="388269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5"/>
          <p:cNvPicPr preferRelativeResize="0"/>
          <p:nvPr/>
        </p:nvPicPr>
        <p:blipFill rotWithShape="1">
          <a:blip r:embed="rId4">
            <a:alphaModFix amt="5000"/>
          </a:blip>
          <a:srcRect/>
          <a:stretch/>
        </p:blipFill>
        <p:spPr>
          <a:xfrm rot="-1168137">
            <a:off x="3275646" y="4901076"/>
            <a:ext cx="866231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5"/>
          <p:cNvPicPr preferRelativeResize="0"/>
          <p:nvPr/>
        </p:nvPicPr>
        <p:blipFill rotWithShape="1">
          <a:blip r:embed="rId5">
            <a:alphaModFix amt="5000"/>
          </a:blip>
          <a:srcRect/>
          <a:stretch/>
        </p:blipFill>
        <p:spPr>
          <a:xfrm rot="-2090590" flipH="1">
            <a:off x="838950" y="4940120"/>
            <a:ext cx="1033233" cy="612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5"/>
          <p:cNvPicPr preferRelativeResize="0"/>
          <p:nvPr/>
        </p:nvPicPr>
        <p:blipFill rotWithShape="1">
          <a:blip r:embed="rId6">
            <a:alphaModFix amt="5000"/>
          </a:blip>
          <a:srcRect/>
          <a:stretch/>
        </p:blipFill>
        <p:spPr>
          <a:xfrm rot="1801578">
            <a:off x="5443054" y="666436"/>
            <a:ext cx="830446" cy="6421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379877" y="2249455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5"/>
          <p:cNvPicPr preferRelativeResize="0"/>
          <p:nvPr/>
        </p:nvPicPr>
        <p:blipFill rotWithShape="1">
          <a:blip r:embed="rId4">
            <a:alphaModFix amt="5000"/>
          </a:blip>
          <a:srcRect/>
          <a:stretch/>
        </p:blipFill>
        <p:spPr>
          <a:xfrm rot="-1168133">
            <a:off x="1542324" y="271567"/>
            <a:ext cx="866232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6381619-E5E6-7C45-9C25-60DE6186BE5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3468" y="5306667"/>
            <a:ext cx="2304255" cy="10983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/>
          <p:nvPr/>
        </p:nvSpPr>
        <p:spPr>
          <a:xfrm>
            <a:off x="529213" y="12787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6" name="Google Shape;136;p20"/>
          <p:cNvSpPr/>
          <p:nvPr/>
        </p:nvSpPr>
        <p:spPr>
          <a:xfrm>
            <a:off x="4722200" y="2851225"/>
            <a:ext cx="2506800" cy="1020600"/>
          </a:xfrm>
          <a:prstGeom prst="ellipse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0"/>
          <p:cNvSpPr txBox="1"/>
          <p:nvPr/>
        </p:nvSpPr>
        <p:spPr>
          <a:xfrm>
            <a:off x="4910025" y="2882475"/>
            <a:ext cx="21666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+mj-lt"/>
                <a:ea typeface="Questrial"/>
                <a:cs typeface="Questrial"/>
                <a:sym typeface="Questrial"/>
              </a:rPr>
              <a:t>micro:bit animation</a:t>
            </a:r>
            <a:endParaRPr sz="2400" dirty="0">
              <a:latin typeface="+mj-lt"/>
              <a:ea typeface="Questrial"/>
              <a:cs typeface="Questrial"/>
              <a:sym typeface="Questrial"/>
            </a:endParaRPr>
          </a:p>
        </p:txBody>
      </p:sp>
      <p:cxnSp>
        <p:nvCxnSpPr>
          <p:cNvPr id="138" name="Google Shape;138;p20"/>
          <p:cNvCxnSpPr/>
          <p:nvPr/>
        </p:nvCxnSpPr>
        <p:spPr>
          <a:xfrm rot="10800000" flipH="1">
            <a:off x="6924650" y="2246400"/>
            <a:ext cx="1020600" cy="7839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9" name="Google Shape;139;p20"/>
          <p:cNvCxnSpPr/>
          <p:nvPr/>
        </p:nvCxnSpPr>
        <p:spPr>
          <a:xfrm rot="10800000">
            <a:off x="6906700" y="3710725"/>
            <a:ext cx="1038600" cy="626700"/>
          </a:xfrm>
          <a:prstGeom prst="straightConnector1">
            <a:avLst/>
          </a:prstGeom>
          <a:noFill/>
          <a:ln w="762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0" name="Google Shape;140;p20"/>
          <p:cNvCxnSpPr/>
          <p:nvPr/>
        </p:nvCxnSpPr>
        <p:spPr>
          <a:xfrm rot="10800000">
            <a:off x="3840650" y="2390175"/>
            <a:ext cx="1123500" cy="644700"/>
          </a:xfrm>
          <a:prstGeom prst="straightConnector1">
            <a:avLst/>
          </a:prstGeom>
          <a:noFill/>
          <a:ln w="762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1" name="Google Shape;141;p20"/>
          <p:cNvCxnSpPr/>
          <p:nvPr/>
        </p:nvCxnSpPr>
        <p:spPr>
          <a:xfrm rot="10800000" flipH="1">
            <a:off x="3874100" y="3614425"/>
            <a:ext cx="1056600" cy="80130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2" name="Google Shape;142;p20"/>
          <p:cNvSpPr/>
          <p:nvPr/>
        </p:nvSpPr>
        <p:spPr>
          <a:xfrm>
            <a:off x="7945300" y="1808500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0"/>
          <p:cNvSpPr/>
          <p:nvPr/>
        </p:nvSpPr>
        <p:spPr>
          <a:xfrm>
            <a:off x="7869100" y="4185825"/>
            <a:ext cx="1683300" cy="644700"/>
          </a:xfrm>
          <a:prstGeom prst="ellipse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0"/>
          <p:cNvSpPr/>
          <p:nvPr/>
        </p:nvSpPr>
        <p:spPr>
          <a:xfrm>
            <a:off x="2280325" y="4261225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0"/>
          <p:cNvSpPr/>
          <p:nvPr/>
        </p:nvSpPr>
        <p:spPr>
          <a:xfrm>
            <a:off x="2267000" y="1911750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0"/>
          <p:cNvSpPr txBox="1"/>
          <p:nvPr/>
        </p:nvSpPr>
        <p:spPr>
          <a:xfrm>
            <a:off x="8072800" y="1840000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Algorithms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47" name="Google Shape;147;p20"/>
          <p:cNvSpPr txBox="1"/>
          <p:nvPr/>
        </p:nvSpPr>
        <p:spPr>
          <a:xfrm>
            <a:off x="8016925" y="4293525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Repetition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2348307" y="4355554"/>
            <a:ext cx="21666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+mj-lt"/>
                <a:ea typeface="Questrial"/>
                <a:cs typeface="Questrial"/>
                <a:sym typeface="Questrial"/>
              </a:rPr>
              <a:t>Decomposition</a:t>
            </a:r>
            <a:endParaRPr sz="18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49" name="Google Shape;149;p20"/>
          <p:cNvSpPr txBox="1"/>
          <p:nvPr/>
        </p:nvSpPr>
        <p:spPr>
          <a:xfrm>
            <a:off x="2473075" y="1943250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Programs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4112964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>
              <a:lnSpc>
                <a:spcPct val="106650"/>
              </a:lnSpc>
            </a:pPr>
            <a:r>
              <a:rPr lang="en-GB" sz="4000" b="1" dirty="0"/>
              <a:t>Licensing information:</a:t>
            </a:r>
          </a:p>
          <a:p>
            <a:pPr lvl="0">
              <a:lnSpc>
                <a:spcPct val="106650"/>
              </a:lnSpc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r>
              <a:rPr lang="en-GB" sz="3200" dirty="0"/>
              <a:t>Published by the Micro:bit Educational Foundation </a:t>
            </a:r>
            <a:r>
              <a:rPr lang="en-GB" sz="3200" dirty="0">
                <a:hlinkClick r:id="rId3"/>
              </a:rPr>
              <a:t>microbit.org</a:t>
            </a:r>
            <a:r>
              <a:rPr lang="en-GB" sz="3200" dirty="0"/>
              <a:t> under the following Creative Commons licence:</a:t>
            </a:r>
            <a:br>
              <a:rPr lang="en-GB" sz="3200" dirty="0"/>
            </a:br>
            <a:endParaRPr lang="en-GB" sz="3200" dirty="0"/>
          </a:p>
          <a:p>
            <a:r>
              <a:rPr lang="en-GB" sz="3200" dirty="0"/>
              <a:t>Attribution-</a:t>
            </a:r>
            <a:r>
              <a:rPr lang="en-GB" sz="3200" dirty="0" err="1"/>
              <a:t>ShareAlike</a:t>
            </a:r>
            <a:r>
              <a:rPr lang="en-GB" sz="3200" dirty="0"/>
              <a:t> 4.0 International (CC BY-SA 4.0)</a:t>
            </a:r>
            <a:br>
              <a:rPr lang="en-GB" sz="3200" dirty="0"/>
            </a:br>
            <a:r>
              <a:rPr lang="en-GB" sz="3200" u="sng" dirty="0">
                <a:hlinkClick r:id="rId4"/>
              </a:rPr>
              <a:t>https://creativecommons.org/licenses/by-sa/4.0/</a:t>
            </a:r>
            <a:r>
              <a:rPr lang="en-GB" sz="3200" dirty="0"/>
              <a:t> </a:t>
            </a: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1811421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objectives: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44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400"/>
              <a:buFont typeface="Questrial"/>
              <a:buChar char="●"/>
            </a:pPr>
            <a:r>
              <a:rPr lang="en-US" sz="34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understand and explain decomposition.</a:t>
            </a: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44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400"/>
              <a:buFont typeface="Questrial"/>
              <a:buChar char="●"/>
            </a:pPr>
            <a:r>
              <a:rPr lang="en-US" sz="34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use decomposition to review learning.</a:t>
            </a: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4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reflect on learning.</a:t>
            </a: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‘Get Ready’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You may have been given the instruction ‘get ready’ on a school morning.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Write down all the smaller tasks that a child might have to do when ‘getting ready’ in the morning.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Do you have any tasks on your list that no other group has?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Applying Concepts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computing concept have you just used when you broke the complex task of ‘getting ready’ down into a set of smaller tasks?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‘Create a micro:bit animation’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We were given this complex task at the beginning of the unit.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help us complete it, we undertook many smaller tasks.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List all the things we have done in this unit to help prepare us to create our micro:bit animations.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Decomposing our Learning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35" name="Google Shape;135;p20"/>
          <p:cNvSpPr/>
          <p:nvPr/>
        </p:nvSpPr>
        <p:spPr>
          <a:xfrm>
            <a:off x="529213" y="12787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6" name="Google Shape;136;p20"/>
          <p:cNvSpPr/>
          <p:nvPr/>
        </p:nvSpPr>
        <p:spPr>
          <a:xfrm>
            <a:off x="4722200" y="2851225"/>
            <a:ext cx="2506800" cy="1020600"/>
          </a:xfrm>
          <a:prstGeom prst="ellipse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0"/>
          <p:cNvSpPr txBox="1"/>
          <p:nvPr/>
        </p:nvSpPr>
        <p:spPr>
          <a:xfrm>
            <a:off x="4910025" y="2882475"/>
            <a:ext cx="21666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+mj-lt"/>
                <a:ea typeface="Questrial"/>
                <a:cs typeface="Questrial"/>
                <a:sym typeface="Questrial"/>
              </a:rPr>
              <a:t>micro:bit animation</a:t>
            </a:r>
            <a:endParaRPr sz="2400" dirty="0">
              <a:latin typeface="+mj-lt"/>
              <a:ea typeface="Questrial"/>
              <a:cs typeface="Questrial"/>
              <a:sym typeface="Questrial"/>
            </a:endParaRPr>
          </a:p>
        </p:txBody>
      </p:sp>
      <p:cxnSp>
        <p:nvCxnSpPr>
          <p:cNvPr id="138" name="Google Shape;138;p20"/>
          <p:cNvCxnSpPr/>
          <p:nvPr/>
        </p:nvCxnSpPr>
        <p:spPr>
          <a:xfrm rot="10800000" flipH="1">
            <a:off x="6924650" y="2246400"/>
            <a:ext cx="1020600" cy="7839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9" name="Google Shape;139;p20"/>
          <p:cNvCxnSpPr/>
          <p:nvPr/>
        </p:nvCxnSpPr>
        <p:spPr>
          <a:xfrm rot="10800000">
            <a:off x="6906700" y="3710725"/>
            <a:ext cx="1038600" cy="626700"/>
          </a:xfrm>
          <a:prstGeom prst="straightConnector1">
            <a:avLst/>
          </a:prstGeom>
          <a:noFill/>
          <a:ln w="762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0" name="Google Shape;140;p20"/>
          <p:cNvCxnSpPr/>
          <p:nvPr/>
        </p:nvCxnSpPr>
        <p:spPr>
          <a:xfrm rot="10800000">
            <a:off x="3840650" y="2390175"/>
            <a:ext cx="1123500" cy="644700"/>
          </a:xfrm>
          <a:prstGeom prst="straightConnector1">
            <a:avLst/>
          </a:prstGeom>
          <a:noFill/>
          <a:ln w="762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1" name="Google Shape;141;p20"/>
          <p:cNvCxnSpPr/>
          <p:nvPr/>
        </p:nvCxnSpPr>
        <p:spPr>
          <a:xfrm rot="10800000" flipH="1">
            <a:off x="3874100" y="3614425"/>
            <a:ext cx="1056600" cy="80130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2" name="Google Shape;142;p20"/>
          <p:cNvSpPr/>
          <p:nvPr/>
        </p:nvSpPr>
        <p:spPr>
          <a:xfrm>
            <a:off x="7945300" y="1808500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0"/>
          <p:cNvSpPr/>
          <p:nvPr/>
        </p:nvSpPr>
        <p:spPr>
          <a:xfrm>
            <a:off x="7869100" y="4185825"/>
            <a:ext cx="1683300" cy="644700"/>
          </a:xfrm>
          <a:prstGeom prst="ellipse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0"/>
          <p:cNvSpPr/>
          <p:nvPr/>
        </p:nvSpPr>
        <p:spPr>
          <a:xfrm>
            <a:off x="2280325" y="4261225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0"/>
          <p:cNvSpPr/>
          <p:nvPr/>
        </p:nvSpPr>
        <p:spPr>
          <a:xfrm>
            <a:off x="2267000" y="1911750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0"/>
          <p:cNvSpPr txBox="1"/>
          <p:nvPr/>
        </p:nvSpPr>
        <p:spPr>
          <a:xfrm>
            <a:off x="8072800" y="1840000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Algorithms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47" name="Google Shape;147;p20"/>
          <p:cNvSpPr txBox="1"/>
          <p:nvPr/>
        </p:nvSpPr>
        <p:spPr>
          <a:xfrm>
            <a:off x="8016925" y="4293525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Repetition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2348307" y="4355554"/>
            <a:ext cx="21666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+mj-lt"/>
                <a:ea typeface="Questrial"/>
                <a:cs typeface="Questrial"/>
                <a:sym typeface="Questrial"/>
              </a:rPr>
              <a:t>Decomposition</a:t>
            </a:r>
            <a:endParaRPr sz="18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49" name="Google Shape;149;p20"/>
          <p:cNvSpPr txBox="1"/>
          <p:nvPr/>
        </p:nvSpPr>
        <p:spPr>
          <a:xfrm>
            <a:off x="2473075" y="1943250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Programs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1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Sharing our decompositions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Share your decomposition thinking map with the other group on your table.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When you are listening to others, think about the following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Which parts of the thinking map did they explain well?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could they improve their thinking map/presentation?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2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Our learning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has been the most interesting thing you have learnt during this unit?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would you like to learn more about?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 revisited: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44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400"/>
              <a:buFont typeface="Questrial"/>
              <a:buChar char="●"/>
            </a:pPr>
            <a:r>
              <a:rPr lang="en-US" sz="34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understand and explain decomposition.</a:t>
            </a: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44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400"/>
              <a:buFont typeface="Questrial"/>
              <a:buChar char="●"/>
            </a:pPr>
            <a:r>
              <a:rPr lang="en-US" sz="34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use decomposition to review learning.</a:t>
            </a: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4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reflect on learning.</a:t>
            </a:r>
            <a:endParaRPr sz="34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333</Words>
  <Application>Microsoft Macintosh PowerPoint</Application>
  <PresentationFormat>Widescreen</PresentationFormat>
  <Paragraphs>90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Cabin</vt:lpstr>
      <vt:lpstr>Calibri</vt:lpstr>
      <vt:lpstr>Noto Sans Symbols</vt:lpstr>
      <vt:lpstr>Questrial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Giles Booth</cp:lastModifiedBy>
  <cp:revision>4</cp:revision>
  <dcterms:modified xsi:type="dcterms:W3CDTF">2019-09-27T15:19:59Z</dcterms:modified>
</cp:coreProperties>
</file>