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1" r:id="rId5"/>
    <p:sldId id="262" r:id="rId6"/>
    <p:sldId id="263" r:id="rId7"/>
    <p:sldId id="260" r:id="rId8"/>
    <p:sldId id="259" r:id="rId9"/>
    <p:sldId id="264" r:id="rId10"/>
    <p:sldId id="267"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CBBF9C-2A79-4A3A-95FF-9FDD461FCA59}"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200329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BBF9C-2A79-4A3A-95FF-9FDD461FCA59}"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370521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BBF9C-2A79-4A3A-95FF-9FDD461FCA59}"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131899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BBF9C-2A79-4A3A-95FF-9FDD461FCA59}"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84461-1769-4FE3-87A7-AF8C548D492D}"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40254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BBF9C-2A79-4A3A-95FF-9FDD461FCA59}"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362768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8CBBF9C-2A79-4A3A-95FF-9FDD461FCA59}"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3110065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8CBBF9C-2A79-4A3A-95FF-9FDD461FCA59}"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125671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CBBF9C-2A79-4A3A-95FF-9FDD461FCA59}"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401414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CBBF9C-2A79-4A3A-95FF-9FDD461FCA59}"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372168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CBBF9C-2A79-4A3A-95FF-9FDD461FCA59}"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285950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CBBF9C-2A79-4A3A-95FF-9FDD461FCA59}"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196598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CBBF9C-2A79-4A3A-95FF-9FDD461FCA59}"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6785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CBBF9C-2A79-4A3A-95FF-9FDD461FCA59}"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291913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BBF9C-2A79-4A3A-95FF-9FDD461FCA59}"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94816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BBF9C-2A79-4A3A-95FF-9FDD461FCA59}"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357459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BBF9C-2A79-4A3A-95FF-9FDD461FCA59}"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96129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CBBF9C-2A79-4A3A-95FF-9FDD461FCA59}"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84461-1769-4FE3-87A7-AF8C548D492D}" type="slidenum">
              <a:rPr lang="en-US" smtClean="0"/>
              <a:t>‹#›</a:t>
            </a:fld>
            <a:endParaRPr lang="en-US"/>
          </a:p>
        </p:txBody>
      </p:sp>
    </p:spTree>
    <p:extLst>
      <p:ext uri="{BB962C8B-B14F-4D97-AF65-F5344CB8AC3E}">
        <p14:creationId xmlns:p14="http://schemas.microsoft.com/office/powerpoint/2010/main" val="205047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8CBBF9C-2A79-4A3A-95FF-9FDD461FCA59}" type="datetimeFigureOut">
              <a:rPr lang="en-US" smtClean="0"/>
              <a:t>2/25/2022</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9784461-1769-4FE3-87A7-AF8C548D492D}" type="slidenum">
              <a:rPr lang="en-US" smtClean="0"/>
              <a:t>‹#›</a:t>
            </a:fld>
            <a:endParaRPr lang="en-US"/>
          </a:p>
        </p:txBody>
      </p:sp>
    </p:spTree>
    <p:extLst>
      <p:ext uri="{BB962C8B-B14F-4D97-AF65-F5344CB8AC3E}">
        <p14:creationId xmlns:p14="http://schemas.microsoft.com/office/powerpoint/2010/main" val="206209643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nk-and-feathers.blogspot.ca/2010/06/magic-compass.html"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up2J0oAq9Y" TargetMode="External"/><Relationship Id="rId2" Type="http://schemas.openxmlformats.org/officeDocument/2006/relationships/hyperlink" Target="https://www.youtube.com/watch?v=LroX6ThIDpw&amp;t=20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icrobit.org/cod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1F37-3712-4A0F-8479-63D4128583CF}"/>
              </a:ext>
            </a:extLst>
          </p:cNvPr>
          <p:cNvSpPr>
            <a:spLocks noGrp="1"/>
          </p:cNvSpPr>
          <p:nvPr>
            <p:ph type="ctrTitle"/>
          </p:nvPr>
        </p:nvSpPr>
        <p:spPr>
          <a:xfrm>
            <a:off x="802849" y="263951"/>
            <a:ext cx="10586301" cy="2564090"/>
          </a:xfrm>
        </p:spPr>
        <p:txBody>
          <a:bodyPr>
            <a:normAutofit/>
          </a:bodyPr>
          <a:lstStyle/>
          <a:p>
            <a:r>
              <a:rPr lang="en-US" sz="7500" dirty="0"/>
              <a:t>The History of the Compass</a:t>
            </a:r>
          </a:p>
        </p:txBody>
      </p:sp>
      <p:pic>
        <p:nvPicPr>
          <p:cNvPr id="5" name="Picture 4">
            <a:extLst>
              <a:ext uri="{FF2B5EF4-FFF2-40B4-BE49-F238E27FC236}">
                <a16:creationId xmlns:a16="http://schemas.microsoft.com/office/drawing/2014/main" id="{0133BFAC-492A-40D6-8FEE-F523B29E9F2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55366" y="3044856"/>
            <a:ext cx="4625026" cy="3700021"/>
          </a:xfrm>
          <a:prstGeom prst="rect">
            <a:avLst/>
          </a:prstGeom>
        </p:spPr>
      </p:pic>
      <p:sp>
        <p:nvSpPr>
          <p:cNvPr id="6" name="TextBox 5">
            <a:extLst>
              <a:ext uri="{FF2B5EF4-FFF2-40B4-BE49-F238E27FC236}">
                <a16:creationId xmlns:a16="http://schemas.microsoft.com/office/drawing/2014/main" id="{9637D6F3-F323-44F4-AB33-CAE26688E737}"/>
              </a:ext>
            </a:extLst>
          </p:cNvPr>
          <p:cNvSpPr txBox="1"/>
          <p:nvPr/>
        </p:nvSpPr>
        <p:spPr>
          <a:xfrm>
            <a:off x="3534855" y="6879452"/>
            <a:ext cx="4286250" cy="230832"/>
          </a:xfrm>
          <a:prstGeom prst="rect">
            <a:avLst/>
          </a:prstGeom>
          <a:noFill/>
        </p:spPr>
        <p:txBody>
          <a:bodyPr wrap="square" rtlCol="0">
            <a:spAutoFit/>
          </a:bodyPr>
          <a:lstStyle/>
          <a:p>
            <a:r>
              <a:rPr lang="en-US" sz="900">
                <a:hlinkClick r:id="rId3" tooltip="http://ink-and-feathers.blogspot.ca/2010/06/magic-compass.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72300646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2E9683-C2FD-461B-83F2-D291C2755DB6}"/>
              </a:ext>
            </a:extLst>
          </p:cNvPr>
          <p:cNvSpPr>
            <a:spLocks noGrp="1"/>
          </p:cNvSpPr>
          <p:nvPr>
            <p:ph idx="1"/>
          </p:nvPr>
        </p:nvSpPr>
        <p:spPr>
          <a:xfrm>
            <a:off x="744112" y="816203"/>
            <a:ext cx="3497949" cy="5225592"/>
          </a:xfrm>
        </p:spPr>
        <p:txBody>
          <a:bodyPr>
            <a:normAutofit fontScale="92500" lnSpcReduction="20000"/>
          </a:bodyPr>
          <a:lstStyle/>
          <a:p>
            <a:endParaRPr lang="en-US" dirty="0"/>
          </a:p>
          <a:p>
            <a:pPr marL="342900" indent="-342900">
              <a:buFont typeface="+mj-lt"/>
              <a:buAutoNum type="arabicPeriod"/>
            </a:pPr>
            <a:r>
              <a:rPr lang="en-US" dirty="0"/>
              <a:t>Which direction is South?</a:t>
            </a:r>
          </a:p>
          <a:p>
            <a:pPr marL="342900" indent="-342900">
              <a:buFont typeface="+mj-lt"/>
              <a:buAutoNum type="arabicPeriod"/>
            </a:pPr>
            <a:r>
              <a:rPr lang="en-US" dirty="0"/>
              <a:t>Which direction is Northeast?</a:t>
            </a:r>
          </a:p>
          <a:p>
            <a:pPr marL="342900" indent="-342900">
              <a:buFont typeface="+mj-lt"/>
              <a:buAutoNum type="arabicPeriod"/>
            </a:pPr>
            <a:r>
              <a:rPr lang="en-US" dirty="0"/>
              <a:t>Which direction is West?</a:t>
            </a:r>
          </a:p>
          <a:p>
            <a:pPr marL="342900" indent="-342900">
              <a:buFont typeface="+mj-lt"/>
              <a:buAutoNum type="arabicPeriod"/>
            </a:pPr>
            <a:r>
              <a:rPr lang="en-US" dirty="0"/>
              <a:t>Which direction is Southeast?</a:t>
            </a:r>
          </a:p>
          <a:p>
            <a:pPr marL="342900" indent="-342900">
              <a:buFont typeface="+mj-lt"/>
              <a:buAutoNum type="arabicPeriod"/>
            </a:pPr>
            <a:r>
              <a:rPr lang="en-US" dirty="0"/>
              <a:t>Which direction is Northwest?</a:t>
            </a:r>
          </a:p>
          <a:p>
            <a:pPr marL="342900" indent="-342900">
              <a:buFont typeface="+mj-lt"/>
              <a:buAutoNum type="arabicPeriod"/>
            </a:pPr>
            <a:r>
              <a:rPr lang="en-US" dirty="0"/>
              <a:t>Which direction is East?</a:t>
            </a:r>
          </a:p>
          <a:p>
            <a:pPr marL="342900" indent="-342900">
              <a:buFont typeface="+mj-lt"/>
              <a:buAutoNum type="arabicPeriod"/>
            </a:pPr>
            <a:r>
              <a:rPr lang="en-US" dirty="0"/>
              <a:t>Which direction is Southwest?</a:t>
            </a:r>
          </a:p>
          <a:p>
            <a:pPr marL="342900" indent="-342900">
              <a:buFont typeface="+mj-lt"/>
              <a:buAutoNum type="arabicPeriod"/>
            </a:pPr>
            <a:r>
              <a:rPr lang="en-US" dirty="0"/>
              <a:t>Which direction is North?</a:t>
            </a:r>
          </a:p>
          <a:p>
            <a:endParaRPr lang="en-US" dirty="0"/>
          </a:p>
          <a:p>
            <a:endParaRPr lang="en-US" dirty="0"/>
          </a:p>
          <a:p>
            <a:endParaRPr lang="en-US" dirty="0"/>
          </a:p>
          <a:p>
            <a:endParaRPr lang="en-US" dirty="0"/>
          </a:p>
          <a:p>
            <a:endParaRPr lang="en-US" dirty="0"/>
          </a:p>
          <a:p>
            <a:endParaRPr lang="en-US" dirty="0"/>
          </a:p>
        </p:txBody>
      </p:sp>
      <p:pic>
        <p:nvPicPr>
          <p:cNvPr id="3074" name="Picture 2" descr="https://lh4.googleusercontent.com/bNs15swKD-upAce4JZrTAHYfZzJkZfGWnNCIqGJGFRrfN9nqQQjlhQabOmFLjSFR6AODt3qQO6YNE5-tSj10FJmjHE2m2LS7NAcUgA8jUkUzkcEffzRohVLQc3gmn1W0TGHt2YRp">
            <a:extLst>
              <a:ext uri="{FF2B5EF4-FFF2-40B4-BE49-F238E27FC236}">
                <a16:creationId xmlns:a16="http://schemas.microsoft.com/office/drawing/2014/main" id="{DE0B1D07-C8BE-4E9A-894D-2DAE92AAE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358" y="147760"/>
            <a:ext cx="6562479" cy="656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DC76-3FFF-4F5F-AE14-F8D2E96017D2}"/>
              </a:ext>
            </a:extLst>
          </p:cNvPr>
          <p:cNvSpPr>
            <a:spLocks noGrp="1"/>
          </p:cNvSpPr>
          <p:nvPr>
            <p:ph type="title"/>
          </p:nvPr>
        </p:nvSpPr>
        <p:spPr>
          <a:xfrm>
            <a:off x="913795" y="0"/>
            <a:ext cx="10353761" cy="1326321"/>
          </a:xfrm>
        </p:spPr>
        <p:txBody>
          <a:bodyPr>
            <a:normAutofit/>
          </a:bodyPr>
          <a:lstStyle/>
          <a:p>
            <a:r>
              <a:rPr lang="en-US" sz="5500" dirty="0"/>
              <a:t>DISCUSSION QUESTIONS:</a:t>
            </a:r>
          </a:p>
        </p:txBody>
      </p:sp>
      <p:sp>
        <p:nvSpPr>
          <p:cNvPr id="3" name="Content Placeholder 2">
            <a:extLst>
              <a:ext uri="{FF2B5EF4-FFF2-40B4-BE49-F238E27FC236}">
                <a16:creationId xmlns:a16="http://schemas.microsoft.com/office/drawing/2014/main" id="{01D5C3B4-7404-414E-8F66-2D65B0879E58}"/>
              </a:ext>
            </a:extLst>
          </p:cNvPr>
          <p:cNvSpPr>
            <a:spLocks noGrp="1"/>
          </p:cNvSpPr>
          <p:nvPr>
            <p:ph idx="1"/>
          </p:nvPr>
        </p:nvSpPr>
        <p:spPr>
          <a:xfrm>
            <a:off x="227814" y="1216058"/>
            <a:ext cx="11736371" cy="5476973"/>
          </a:xfrm>
        </p:spPr>
        <p:txBody>
          <a:bodyPr>
            <a:noAutofit/>
          </a:bodyPr>
          <a:lstStyle/>
          <a:p>
            <a:pPr marL="457200" indent="-457200">
              <a:buFont typeface="+mj-lt"/>
              <a:buAutoNum type="arabicPeriod"/>
            </a:pPr>
            <a:r>
              <a:rPr lang="en-US" sz="2700" dirty="0">
                <a:effectLst/>
              </a:rPr>
              <a:t>Which compass was the easiest to use? Why?</a:t>
            </a:r>
          </a:p>
          <a:p>
            <a:pPr marL="457200" indent="-457200">
              <a:buFont typeface="+mj-lt"/>
              <a:buAutoNum type="arabicPeriod"/>
            </a:pPr>
            <a:r>
              <a:rPr lang="en-US" sz="2700" dirty="0">
                <a:effectLst/>
              </a:rPr>
              <a:t>Which compass was the hardest to use? Why?</a:t>
            </a:r>
          </a:p>
          <a:p>
            <a:pPr marL="457200" indent="-457200">
              <a:buFont typeface="+mj-lt"/>
              <a:buAutoNum type="arabicPeriod"/>
            </a:pPr>
            <a:r>
              <a:rPr lang="en-US" sz="2700" dirty="0">
                <a:effectLst/>
              </a:rPr>
              <a:t>What is something about your compass that worked well?</a:t>
            </a:r>
          </a:p>
          <a:p>
            <a:pPr marL="457200" indent="-457200">
              <a:buFont typeface="+mj-lt"/>
              <a:buAutoNum type="arabicPeriod"/>
            </a:pPr>
            <a:r>
              <a:rPr lang="en-US" sz="2700" dirty="0">
                <a:effectLst/>
              </a:rPr>
              <a:t>What was something about your compass that didn’t work well?</a:t>
            </a:r>
          </a:p>
          <a:p>
            <a:pPr marL="457200" indent="-457200">
              <a:buFont typeface="+mj-lt"/>
              <a:buAutoNum type="arabicPeriod"/>
            </a:pPr>
            <a:r>
              <a:rPr lang="en-US" sz="2700" dirty="0">
                <a:effectLst/>
              </a:rPr>
              <a:t>Which compass do you think was the best? Why?</a:t>
            </a:r>
          </a:p>
          <a:p>
            <a:pPr marL="457200" indent="-457200">
              <a:buFont typeface="+mj-lt"/>
              <a:buAutoNum type="arabicPeriod"/>
            </a:pPr>
            <a:r>
              <a:rPr lang="en-US" sz="2700" dirty="0">
                <a:effectLst/>
              </a:rPr>
              <a:t>Which compass do you think was the worst? Why?</a:t>
            </a:r>
          </a:p>
          <a:p>
            <a:pPr marL="457200" indent="-457200">
              <a:buFont typeface="+mj-lt"/>
              <a:buAutoNum type="arabicPeriod"/>
            </a:pPr>
            <a:r>
              <a:rPr lang="en-US" sz="2700" dirty="0">
                <a:effectLst/>
              </a:rPr>
              <a:t>How could each compass be improved?</a:t>
            </a:r>
          </a:p>
          <a:p>
            <a:pPr marL="0" indent="0">
              <a:buNone/>
            </a:pPr>
            <a:endParaRPr lang="en-US" sz="2700" dirty="0"/>
          </a:p>
        </p:txBody>
      </p:sp>
    </p:spTree>
    <p:extLst>
      <p:ext uri="{BB962C8B-B14F-4D97-AF65-F5344CB8AC3E}">
        <p14:creationId xmlns:p14="http://schemas.microsoft.com/office/powerpoint/2010/main" val="1539961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F87A-F7D5-4B9E-9D37-8BEAC9BC69EF}"/>
              </a:ext>
            </a:extLst>
          </p:cNvPr>
          <p:cNvSpPr>
            <a:spLocks noGrp="1"/>
          </p:cNvSpPr>
          <p:nvPr>
            <p:ph type="title"/>
          </p:nvPr>
        </p:nvSpPr>
        <p:spPr>
          <a:xfrm>
            <a:off x="810101" y="81700"/>
            <a:ext cx="10353761" cy="1326321"/>
          </a:xfrm>
        </p:spPr>
        <p:txBody>
          <a:bodyPr>
            <a:normAutofit/>
          </a:bodyPr>
          <a:lstStyle/>
          <a:p>
            <a:r>
              <a:rPr lang="en-US" sz="7500" dirty="0">
                <a:solidFill>
                  <a:srgbClr val="FFFF00"/>
                </a:solidFill>
              </a:rPr>
              <a:t>Warm-Up:</a:t>
            </a:r>
          </a:p>
        </p:txBody>
      </p:sp>
      <p:sp>
        <p:nvSpPr>
          <p:cNvPr id="3" name="Content Placeholder 2">
            <a:extLst>
              <a:ext uri="{FF2B5EF4-FFF2-40B4-BE49-F238E27FC236}">
                <a16:creationId xmlns:a16="http://schemas.microsoft.com/office/drawing/2014/main" id="{28E9D61B-DFA3-478E-B13C-B945FADD49A9}"/>
              </a:ext>
            </a:extLst>
          </p:cNvPr>
          <p:cNvSpPr>
            <a:spLocks noGrp="1"/>
          </p:cNvSpPr>
          <p:nvPr>
            <p:ph idx="1"/>
          </p:nvPr>
        </p:nvSpPr>
        <p:spPr>
          <a:xfrm>
            <a:off x="226243" y="1329179"/>
            <a:ext cx="11708091" cy="5528822"/>
          </a:xfrm>
        </p:spPr>
        <p:txBody>
          <a:bodyPr/>
          <a:lstStyle/>
          <a:p>
            <a:pPr marL="0" indent="0">
              <a:buNone/>
            </a:pPr>
            <a:r>
              <a:rPr lang="en-US" sz="4500" b="1" dirty="0"/>
              <a:t>Questions to consider when you get into class before we discuss them together:</a:t>
            </a:r>
          </a:p>
          <a:p>
            <a:pPr marL="457200" indent="-457200">
              <a:buFont typeface="+mj-lt"/>
              <a:buAutoNum type="arabicPeriod"/>
            </a:pPr>
            <a:r>
              <a:rPr lang="en-US" sz="3000" dirty="0">
                <a:solidFill>
                  <a:srgbClr val="FFFF00"/>
                </a:solidFill>
              </a:rPr>
              <a:t>Who do you think invented the compass?</a:t>
            </a:r>
          </a:p>
          <a:p>
            <a:pPr marL="457200" indent="-457200">
              <a:buFont typeface="+mj-lt"/>
              <a:buAutoNum type="arabicPeriod"/>
            </a:pPr>
            <a:r>
              <a:rPr lang="en-US" sz="3000" dirty="0">
                <a:solidFill>
                  <a:srgbClr val="FFFF00"/>
                </a:solidFill>
              </a:rPr>
              <a:t>What impact do you think this had on that civilization?</a:t>
            </a:r>
          </a:p>
          <a:p>
            <a:pPr marL="457200" indent="-457200">
              <a:buFont typeface="+mj-lt"/>
              <a:buAutoNum type="arabicPeriod"/>
            </a:pPr>
            <a:r>
              <a:rPr lang="en-US" sz="3000" dirty="0">
                <a:solidFill>
                  <a:srgbClr val="FFFF00"/>
                </a:solidFill>
              </a:rPr>
              <a:t>How has the compass evolved through time?</a:t>
            </a:r>
          </a:p>
          <a:p>
            <a:pPr marL="457200" indent="-457200">
              <a:buFont typeface="+mj-lt"/>
              <a:buAutoNum type="arabicPeriod"/>
            </a:pPr>
            <a:r>
              <a:rPr lang="en-US" sz="3000" dirty="0">
                <a:solidFill>
                  <a:srgbClr val="FFFF00"/>
                </a:solidFill>
              </a:rPr>
              <a:t>Do we still use them today?  What kinds do we have?</a:t>
            </a:r>
          </a:p>
          <a:p>
            <a:pPr marL="457200" indent="-457200">
              <a:buFont typeface="+mj-lt"/>
              <a:buAutoNum type="arabicPeriod"/>
            </a:pPr>
            <a:r>
              <a:rPr lang="en-US" sz="3000" dirty="0">
                <a:solidFill>
                  <a:srgbClr val="FFFF00"/>
                </a:solidFill>
              </a:rPr>
              <a:t>Have you ever used a compass before?  Where and how?</a:t>
            </a:r>
          </a:p>
        </p:txBody>
      </p:sp>
    </p:spTree>
    <p:extLst>
      <p:ext uri="{BB962C8B-B14F-4D97-AF65-F5344CB8AC3E}">
        <p14:creationId xmlns:p14="http://schemas.microsoft.com/office/powerpoint/2010/main" val="95548797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F17B-2236-4CA4-8C02-E1FA4C9031E6}"/>
              </a:ext>
            </a:extLst>
          </p:cNvPr>
          <p:cNvSpPr>
            <a:spLocks noGrp="1"/>
          </p:cNvSpPr>
          <p:nvPr>
            <p:ph type="title"/>
          </p:nvPr>
        </p:nvSpPr>
        <p:spPr>
          <a:xfrm>
            <a:off x="913796" y="146116"/>
            <a:ext cx="10353761" cy="1326321"/>
          </a:xfrm>
        </p:spPr>
        <p:txBody>
          <a:bodyPr>
            <a:normAutofit/>
          </a:bodyPr>
          <a:lstStyle/>
          <a:p>
            <a:r>
              <a:rPr lang="en-US" sz="7500" dirty="0"/>
              <a:t>Daily Agenda:</a:t>
            </a:r>
          </a:p>
        </p:txBody>
      </p:sp>
      <p:sp>
        <p:nvSpPr>
          <p:cNvPr id="3" name="Content Placeholder 2">
            <a:extLst>
              <a:ext uri="{FF2B5EF4-FFF2-40B4-BE49-F238E27FC236}">
                <a16:creationId xmlns:a16="http://schemas.microsoft.com/office/drawing/2014/main" id="{94F70BB7-FD6D-47E8-9842-31E23937C0FC}"/>
              </a:ext>
            </a:extLst>
          </p:cNvPr>
          <p:cNvSpPr>
            <a:spLocks noGrp="1"/>
          </p:cNvSpPr>
          <p:nvPr>
            <p:ph idx="1"/>
          </p:nvPr>
        </p:nvSpPr>
        <p:spPr>
          <a:xfrm>
            <a:off x="669303" y="1611985"/>
            <a:ext cx="10598254" cy="5099900"/>
          </a:xfrm>
        </p:spPr>
        <p:txBody>
          <a:bodyPr>
            <a:normAutofit/>
          </a:bodyPr>
          <a:lstStyle/>
          <a:p>
            <a:r>
              <a:rPr lang="en-US" sz="3000" dirty="0"/>
              <a:t>Basic Compass Skills Questions</a:t>
            </a:r>
          </a:p>
          <a:p>
            <a:r>
              <a:rPr lang="en-US" sz="3000" dirty="0"/>
              <a:t>Review of compass/directions</a:t>
            </a:r>
          </a:p>
          <a:p>
            <a:r>
              <a:rPr lang="en-US" sz="3000" dirty="0"/>
              <a:t>Impact of Compass of Age of Exploration/Discovery of the New World</a:t>
            </a:r>
          </a:p>
          <a:p>
            <a:r>
              <a:rPr lang="en-US" sz="3000" dirty="0"/>
              <a:t>Compass Activity</a:t>
            </a:r>
          </a:p>
          <a:p>
            <a:pPr lvl="1"/>
            <a:r>
              <a:rPr lang="en-US" sz="2800" dirty="0"/>
              <a:t>Make Micro Bit Compass</a:t>
            </a:r>
          </a:p>
          <a:p>
            <a:pPr lvl="1"/>
            <a:r>
              <a:rPr lang="en-US" sz="2800" dirty="0"/>
              <a:t>Which Compass is Better Activity</a:t>
            </a:r>
          </a:p>
          <a:p>
            <a:r>
              <a:rPr lang="en-US" sz="3000" dirty="0"/>
              <a:t>Post Activity Write-Up and Discussion</a:t>
            </a:r>
          </a:p>
        </p:txBody>
      </p:sp>
    </p:spTree>
    <p:extLst>
      <p:ext uri="{BB962C8B-B14F-4D97-AF65-F5344CB8AC3E}">
        <p14:creationId xmlns:p14="http://schemas.microsoft.com/office/powerpoint/2010/main" val="4038766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CD0A-FC9F-40EF-9F74-4427C56FEF8E}"/>
              </a:ext>
            </a:extLst>
          </p:cNvPr>
          <p:cNvSpPr>
            <a:spLocks noGrp="1"/>
          </p:cNvSpPr>
          <p:nvPr>
            <p:ph type="title"/>
          </p:nvPr>
        </p:nvSpPr>
        <p:spPr>
          <a:xfrm>
            <a:off x="677164" y="128833"/>
            <a:ext cx="11088447" cy="1326321"/>
          </a:xfrm>
        </p:spPr>
        <p:txBody>
          <a:bodyPr>
            <a:noAutofit/>
          </a:bodyPr>
          <a:lstStyle/>
          <a:p>
            <a:r>
              <a:rPr lang="en-US" sz="5500" dirty="0">
                <a:solidFill>
                  <a:srgbClr val="FFFF00"/>
                </a:solidFill>
              </a:rPr>
              <a:t>Impacts of the compass:</a:t>
            </a:r>
          </a:p>
        </p:txBody>
      </p:sp>
      <p:sp>
        <p:nvSpPr>
          <p:cNvPr id="3" name="Content Placeholder 2">
            <a:extLst>
              <a:ext uri="{FF2B5EF4-FFF2-40B4-BE49-F238E27FC236}">
                <a16:creationId xmlns:a16="http://schemas.microsoft.com/office/drawing/2014/main" id="{B7C2F19D-25A2-40C6-BAA5-BE9064AD104D}"/>
              </a:ext>
            </a:extLst>
          </p:cNvPr>
          <p:cNvSpPr>
            <a:spLocks noGrp="1"/>
          </p:cNvSpPr>
          <p:nvPr>
            <p:ph idx="1"/>
          </p:nvPr>
        </p:nvSpPr>
        <p:spPr>
          <a:xfrm>
            <a:off x="677164" y="1659119"/>
            <a:ext cx="10851816" cy="4854802"/>
          </a:xfrm>
        </p:spPr>
        <p:txBody>
          <a:bodyPr>
            <a:normAutofit/>
          </a:bodyPr>
          <a:lstStyle/>
          <a:p>
            <a:r>
              <a:rPr lang="en-US" sz="2500" b="1" dirty="0"/>
              <a:t>Fill out the compass rose and answer the questions on the worksheet</a:t>
            </a:r>
          </a:p>
          <a:p>
            <a:r>
              <a:rPr lang="en-US" sz="2500" b="1" dirty="0"/>
              <a:t>Don’t worry if you can’t remember your directions (cardinal or intermediate) or don’t know the answer to some of the questions on the worksheet</a:t>
            </a:r>
          </a:p>
          <a:p>
            <a:r>
              <a:rPr lang="en-US" sz="2500" b="1" dirty="0"/>
              <a:t>This is to see what you know going into this lesson and will be asked again at the end to see what you learned</a:t>
            </a:r>
          </a:p>
          <a:p>
            <a:r>
              <a:rPr lang="en-US" sz="2500" b="1" dirty="0"/>
              <a:t>Make sure you put your name on the paper and turn it in on your way out of class today</a:t>
            </a:r>
          </a:p>
        </p:txBody>
      </p:sp>
    </p:spTree>
    <p:extLst>
      <p:ext uri="{BB962C8B-B14F-4D97-AF65-F5344CB8AC3E}">
        <p14:creationId xmlns:p14="http://schemas.microsoft.com/office/powerpoint/2010/main" val="2469732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54A1C2-ECAF-45C9-A510-8DE174F72288}"/>
              </a:ext>
            </a:extLst>
          </p:cNvPr>
          <p:cNvPicPr>
            <a:picLocks noChangeAspect="1"/>
          </p:cNvPicPr>
          <p:nvPr/>
        </p:nvPicPr>
        <p:blipFill>
          <a:blip r:embed="rId2"/>
          <a:stretch>
            <a:fillRect/>
          </a:stretch>
        </p:blipFill>
        <p:spPr>
          <a:xfrm>
            <a:off x="2709223" y="127322"/>
            <a:ext cx="6613886" cy="6603354"/>
          </a:xfrm>
          <a:prstGeom prst="rect">
            <a:avLst/>
          </a:prstGeom>
        </p:spPr>
      </p:pic>
      <p:pic>
        <p:nvPicPr>
          <p:cNvPr id="3" name="Picture 2">
            <a:extLst>
              <a:ext uri="{FF2B5EF4-FFF2-40B4-BE49-F238E27FC236}">
                <a16:creationId xmlns:a16="http://schemas.microsoft.com/office/drawing/2014/main" id="{BE516589-0550-4AE6-84E1-6A1A0615D813}"/>
              </a:ext>
            </a:extLst>
          </p:cNvPr>
          <p:cNvPicPr>
            <a:picLocks noChangeAspect="1"/>
          </p:cNvPicPr>
          <p:nvPr/>
        </p:nvPicPr>
        <p:blipFill>
          <a:blip r:embed="rId3"/>
          <a:stretch>
            <a:fillRect/>
          </a:stretch>
        </p:blipFill>
        <p:spPr>
          <a:xfrm>
            <a:off x="0" y="334562"/>
            <a:ext cx="12192000" cy="6188875"/>
          </a:xfrm>
          <a:prstGeom prst="rect">
            <a:avLst/>
          </a:prstGeom>
        </p:spPr>
      </p:pic>
    </p:spTree>
    <p:extLst>
      <p:ext uri="{BB962C8B-B14F-4D97-AF65-F5344CB8AC3E}">
        <p14:creationId xmlns:p14="http://schemas.microsoft.com/office/powerpoint/2010/main" val="31359060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3677-2564-4E09-BE43-C53829A6285C}"/>
              </a:ext>
            </a:extLst>
          </p:cNvPr>
          <p:cNvSpPr>
            <a:spLocks noGrp="1"/>
          </p:cNvSpPr>
          <p:nvPr>
            <p:ph type="title"/>
          </p:nvPr>
        </p:nvSpPr>
        <p:spPr>
          <a:xfrm>
            <a:off x="292231" y="119407"/>
            <a:ext cx="11604396" cy="1326321"/>
          </a:xfrm>
        </p:spPr>
        <p:txBody>
          <a:bodyPr>
            <a:normAutofit/>
          </a:bodyPr>
          <a:lstStyle/>
          <a:p>
            <a:r>
              <a:rPr lang="en-US" sz="4000" dirty="0"/>
              <a:t>Impact of the Compass on History:</a:t>
            </a:r>
          </a:p>
        </p:txBody>
      </p:sp>
      <p:sp>
        <p:nvSpPr>
          <p:cNvPr id="3" name="Content Placeholder 2">
            <a:extLst>
              <a:ext uri="{FF2B5EF4-FFF2-40B4-BE49-F238E27FC236}">
                <a16:creationId xmlns:a16="http://schemas.microsoft.com/office/drawing/2014/main" id="{3A1954BF-EF86-4C68-8679-B0FAA55B45DB}"/>
              </a:ext>
            </a:extLst>
          </p:cNvPr>
          <p:cNvSpPr>
            <a:spLocks noGrp="1"/>
          </p:cNvSpPr>
          <p:nvPr>
            <p:ph idx="1"/>
          </p:nvPr>
        </p:nvSpPr>
        <p:spPr>
          <a:xfrm>
            <a:off x="292231" y="1253766"/>
            <a:ext cx="11604396" cy="5373278"/>
          </a:xfrm>
        </p:spPr>
        <p:txBody>
          <a:bodyPr/>
          <a:lstStyle/>
          <a:p>
            <a:r>
              <a:rPr lang="en-US" dirty="0">
                <a:hlinkClick r:id="rId2"/>
              </a:rPr>
              <a:t>https://www.youtube.com/watch?v=LroX6ThIDpw&amp;t=20s</a:t>
            </a:r>
            <a:endParaRPr lang="en-US" dirty="0"/>
          </a:p>
          <a:p>
            <a:r>
              <a:rPr lang="en-US" dirty="0">
                <a:hlinkClick r:id="rId3"/>
              </a:rPr>
              <a:t>https://www.youtube.com/watch?v=Eup2J0oAq9Y</a:t>
            </a:r>
            <a:endParaRPr lang="en-US" dirty="0"/>
          </a:p>
          <a:p>
            <a:endParaRPr lang="en-US" dirty="0"/>
          </a:p>
          <a:p>
            <a:pPr marL="0" indent="0" algn="ctr">
              <a:buNone/>
            </a:pPr>
            <a:r>
              <a:rPr lang="en-US" sz="4000" b="1" dirty="0"/>
              <a:t>DISCUSSION QUESTIONS:</a:t>
            </a:r>
          </a:p>
          <a:p>
            <a:pPr marL="457200" indent="-457200">
              <a:buAutoNum type="arabicPeriod"/>
            </a:pPr>
            <a:r>
              <a:rPr lang="en-US" dirty="0"/>
              <a:t>How do the magnetic poles help compasses work?</a:t>
            </a:r>
          </a:p>
          <a:p>
            <a:pPr marL="457200" indent="-457200">
              <a:buAutoNum type="arabicPeriod"/>
            </a:pPr>
            <a:r>
              <a:rPr lang="en-US" dirty="0"/>
              <a:t>How does the North/South magnets attract/repel to one another?</a:t>
            </a:r>
          </a:p>
          <a:p>
            <a:pPr marL="457200" indent="-457200">
              <a:buAutoNum type="arabicPeriod"/>
            </a:pPr>
            <a:r>
              <a:rPr lang="en-US" dirty="0"/>
              <a:t>What are some ways the compass helped people throughout history?</a:t>
            </a:r>
          </a:p>
          <a:p>
            <a:pPr marL="457200" indent="-457200">
              <a:buAutoNum type="arabicPeriod"/>
            </a:pPr>
            <a:r>
              <a:rPr lang="en-US" dirty="0"/>
              <a:t>What are some negative ways the compass impacted civilizations/history?</a:t>
            </a:r>
          </a:p>
          <a:p>
            <a:pPr marL="457200" indent="-457200">
              <a:buAutoNum type="arabicPeriod"/>
            </a:pPr>
            <a:r>
              <a:rPr lang="en-US" dirty="0"/>
              <a:t>How do we use compasses today?  How many of you have every used a compass?</a:t>
            </a:r>
          </a:p>
        </p:txBody>
      </p:sp>
    </p:spTree>
    <p:extLst>
      <p:ext uri="{BB962C8B-B14F-4D97-AF65-F5344CB8AC3E}">
        <p14:creationId xmlns:p14="http://schemas.microsoft.com/office/powerpoint/2010/main" val="2447291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52ED-9374-4A3F-9BB8-255876947DAD}"/>
              </a:ext>
            </a:extLst>
          </p:cNvPr>
          <p:cNvSpPr>
            <a:spLocks noGrp="1"/>
          </p:cNvSpPr>
          <p:nvPr>
            <p:ph type="title"/>
          </p:nvPr>
        </p:nvSpPr>
        <p:spPr>
          <a:xfrm>
            <a:off x="913795" y="0"/>
            <a:ext cx="10353761" cy="1326321"/>
          </a:xfrm>
        </p:spPr>
        <p:txBody>
          <a:bodyPr/>
          <a:lstStyle/>
          <a:p>
            <a:r>
              <a:rPr lang="en-US" dirty="0"/>
              <a:t>Making a Micro Bit Compass:</a:t>
            </a:r>
          </a:p>
        </p:txBody>
      </p:sp>
      <p:sp>
        <p:nvSpPr>
          <p:cNvPr id="3" name="Content Placeholder 2">
            <a:extLst>
              <a:ext uri="{FF2B5EF4-FFF2-40B4-BE49-F238E27FC236}">
                <a16:creationId xmlns:a16="http://schemas.microsoft.com/office/drawing/2014/main" id="{F502D17E-1127-46F4-81F9-FD22B8B27C25}"/>
              </a:ext>
            </a:extLst>
          </p:cNvPr>
          <p:cNvSpPr>
            <a:spLocks noGrp="1"/>
          </p:cNvSpPr>
          <p:nvPr>
            <p:ph idx="1"/>
          </p:nvPr>
        </p:nvSpPr>
        <p:spPr>
          <a:xfrm>
            <a:off x="263950" y="1159497"/>
            <a:ext cx="11642103" cy="5439266"/>
          </a:xfrm>
        </p:spPr>
        <p:txBody>
          <a:bodyPr/>
          <a:lstStyle/>
          <a:p>
            <a:pPr marL="457200" indent="-457200">
              <a:buFont typeface="+mj-lt"/>
              <a:buAutoNum type="arabicPeriod"/>
            </a:pPr>
            <a:r>
              <a:rPr lang="en-US" dirty="0"/>
              <a:t>Get out Micro Bit, USB adapter, and open </a:t>
            </a:r>
            <a:r>
              <a:rPr lang="en-US" dirty="0">
                <a:hlinkClick r:id="rId2"/>
              </a:rPr>
              <a:t>https://microbit.org/code/</a:t>
            </a:r>
            <a:r>
              <a:rPr lang="en-US" dirty="0"/>
              <a:t> </a:t>
            </a:r>
          </a:p>
          <a:p>
            <a:pPr marL="457200" indent="-457200">
              <a:buFont typeface="+mj-lt"/>
              <a:buAutoNum type="arabicPeriod"/>
            </a:pPr>
            <a:r>
              <a:rPr lang="en-US" dirty="0"/>
              <a:t>First thing we have to do is define the cardinal directions and draw a circle to determine the different degrees.</a:t>
            </a:r>
          </a:p>
          <a:p>
            <a:pPr marL="914400" lvl="1" indent="-457200">
              <a:buFont typeface="+mj-lt"/>
              <a:buAutoNum type="arabicPeriod"/>
            </a:pPr>
            <a:r>
              <a:rPr lang="en-US" dirty="0"/>
              <a:t>North is 0*</a:t>
            </a:r>
          </a:p>
          <a:p>
            <a:pPr marL="914400" lvl="1" indent="-457200">
              <a:buFont typeface="+mj-lt"/>
              <a:buAutoNum type="arabicPeriod"/>
            </a:pPr>
            <a:r>
              <a:rPr lang="en-US" dirty="0"/>
              <a:t>East is 90*</a:t>
            </a:r>
          </a:p>
          <a:p>
            <a:pPr marL="914400" lvl="1" indent="-457200">
              <a:buFont typeface="+mj-lt"/>
              <a:buAutoNum type="arabicPeriod"/>
            </a:pPr>
            <a:r>
              <a:rPr lang="en-US" dirty="0"/>
              <a:t>South 180*</a:t>
            </a:r>
          </a:p>
          <a:p>
            <a:pPr marL="914400" lvl="1" indent="-457200">
              <a:buFont typeface="+mj-lt"/>
              <a:buAutoNum type="arabicPeriod"/>
            </a:pPr>
            <a:r>
              <a:rPr lang="en-US" dirty="0"/>
              <a:t>West 270*</a:t>
            </a:r>
          </a:p>
          <a:p>
            <a:pPr marL="457200" indent="-457200">
              <a:buFont typeface="+mj-lt"/>
              <a:buAutoNum type="arabicPeriod"/>
            </a:pPr>
            <a:r>
              <a:rPr lang="en-US" dirty="0"/>
              <a:t>Once we have those, we need to decide what degrees fall between the cardinal directions, called the intermediate directions (they would be ½ of 90* = 45*)</a:t>
            </a:r>
          </a:p>
          <a:p>
            <a:pPr marL="914400" lvl="1" indent="-457200">
              <a:buFont typeface="+mj-lt"/>
              <a:buAutoNum type="arabicPeriod"/>
            </a:pPr>
            <a:r>
              <a:rPr lang="en-US" dirty="0"/>
              <a:t>North would be 135* to 45*</a:t>
            </a:r>
          </a:p>
          <a:p>
            <a:pPr marL="914400" lvl="1" indent="-457200">
              <a:buFont typeface="+mj-lt"/>
              <a:buAutoNum type="arabicPeriod"/>
            </a:pPr>
            <a:r>
              <a:rPr lang="en-US" dirty="0"/>
              <a:t>East would be 45* to 135*</a:t>
            </a:r>
          </a:p>
          <a:p>
            <a:pPr marL="914400" lvl="1" indent="-457200">
              <a:buFont typeface="+mj-lt"/>
              <a:buAutoNum type="arabicPeriod"/>
            </a:pPr>
            <a:r>
              <a:rPr lang="en-US" dirty="0"/>
              <a:t>South would be 135* to 225*</a:t>
            </a:r>
          </a:p>
          <a:p>
            <a:pPr marL="914400" lvl="1" indent="-457200">
              <a:buFont typeface="+mj-lt"/>
              <a:buAutoNum type="arabicPeriod"/>
            </a:pPr>
            <a:r>
              <a:rPr lang="en-US" dirty="0"/>
              <a:t>West would be 225* to 135*</a:t>
            </a:r>
          </a:p>
        </p:txBody>
      </p:sp>
    </p:spTree>
    <p:extLst>
      <p:ext uri="{BB962C8B-B14F-4D97-AF65-F5344CB8AC3E}">
        <p14:creationId xmlns:p14="http://schemas.microsoft.com/office/powerpoint/2010/main" val="387663670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836406-B4F9-4947-8305-1AF78B9C122D}"/>
              </a:ext>
            </a:extLst>
          </p:cNvPr>
          <p:cNvPicPr>
            <a:picLocks noChangeAspect="1"/>
          </p:cNvPicPr>
          <p:nvPr/>
        </p:nvPicPr>
        <p:blipFill>
          <a:blip r:embed="rId2"/>
          <a:stretch>
            <a:fillRect/>
          </a:stretch>
        </p:blipFill>
        <p:spPr>
          <a:xfrm>
            <a:off x="261112" y="372580"/>
            <a:ext cx="11669775" cy="5490671"/>
          </a:xfrm>
          <a:prstGeom prst="rect">
            <a:avLst/>
          </a:prstGeom>
        </p:spPr>
      </p:pic>
      <p:sp>
        <p:nvSpPr>
          <p:cNvPr id="3" name="Rectangle 2">
            <a:extLst>
              <a:ext uri="{FF2B5EF4-FFF2-40B4-BE49-F238E27FC236}">
                <a16:creationId xmlns:a16="http://schemas.microsoft.com/office/drawing/2014/main" id="{6BF8CFC4-D0F7-4019-A4ED-6CE2BB957E3B}"/>
              </a:ext>
            </a:extLst>
          </p:cNvPr>
          <p:cNvSpPr/>
          <p:nvPr/>
        </p:nvSpPr>
        <p:spPr>
          <a:xfrm>
            <a:off x="559323" y="6046998"/>
            <a:ext cx="6293963" cy="369332"/>
          </a:xfrm>
          <a:prstGeom prst="rect">
            <a:avLst/>
          </a:prstGeom>
        </p:spPr>
        <p:txBody>
          <a:bodyPr wrap="square">
            <a:spAutoFit/>
          </a:bodyPr>
          <a:lstStyle/>
          <a:p>
            <a:r>
              <a:rPr lang="en-US" dirty="0"/>
              <a:t>https://www.youtube.com/watch?v=HdNdLlyeFLs&amp;t=168s</a:t>
            </a:r>
          </a:p>
        </p:txBody>
      </p:sp>
    </p:spTree>
    <p:extLst>
      <p:ext uri="{BB962C8B-B14F-4D97-AF65-F5344CB8AC3E}">
        <p14:creationId xmlns:p14="http://schemas.microsoft.com/office/powerpoint/2010/main" val="308083618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62E5-D2CA-4B25-B013-AD32FBA1C779}"/>
              </a:ext>
            </a:extLst>
          </p:cNvPr>
          <p:cNvSpPr>
            <a:spLocks noGrp="1"/>
          </p:cNvSpPr>
          <p:nvPr>
            <p:ph type="title"/>
          </p:nvPr>
        </p:nvSpPr>
        <p:spPr>
          <a:xfrm>
            <a:off x="640418" y="0"/>
            <a:ext cx="10353761" cy="1326321"/>
          </a:xfrm>
        </p:spPr>
        <p:txBody>
          <a:bodyPr>
            <a:normAutofit/>
          </a:bodyPr>
          <a:lstStyle/>
          <a:p>
            <a:r>
              <a:rPr lang="en-US" sz="4500" dirty="0"/>
              <a:t>Scavenger Hunt Directions:</a:t>
            </a:r>
          </a:p>
        </p:txBody>
      </p:sp>
      <p:sp>
        <p:nvSpPr>
          <p:cNvPr id="3" name="Content Placeholder 2">
            <a:extLst>
              <a:ext uri="{FF2B5EF4-FFF2-40B4-BE49-F238E27FC236}">
                <a16:creationId xmlns:a16="http://schemas.microsoft.com/office/drawing/2014/main" id="{5B95AF99-910F-4AF2-AB3C-08AEF323E686}"/>
              </a:ext>
            </a:extLst>
          </p:cNvPr>
          <p:cNvSpPr>
            <a:spLocks noGrp="1"/>
          </p:cNvSpPr>
          <p:nvPr>
            <p:ph idx="1"/>
          </p:nvPr>
        </p:nvSpPr>
        <p:spPr>
          <a:xfrm>
            <a:off x="207390" y="1187777"/>
            <a:ext cx="11726944" cy="5476974"/>
          </a:xfrm>
        </p:spPr>
        <p:txBody>
          <a:bodyPr/>
          <a:lstStyle/>
          <a:p>
            <a:r>
              <a:rPr lang="en-US" b="1" dirty="0"/>
              <a:t>For this activity, you will be dividing your group of 6 into 3 groups of 2</a:t>
            </a:r>
          </a:p>
          <a:p>
            <a:r>
              <a:rPr lang="en-US" b="1" dirty="0"/>
              <a:t>Once you have done that, you will decide which group is using the micro bit compass, the smartphone compass, and the traditional hand-held compass.</a:t>
            </a:r>
          </a:p>
          <a:p>
            <a:r>
              <a:rPr lang="en-US" b="1" dirty="0"/>
              <a:t>Each group of 2 will have a set of scavenger hunt directions based on the compass they chose – </a:t>
            </a:r>
            <a:r>
              <a:rPr lang="en-US" b="1" dirty="0">
                <a:solidFill>
                  <a:srgbClr val="FFFF00"/>
                </a:solidFill>
              </a:rPr>
              <a:t>ALL THREE GROUPS HAVE DIFFERENT DIRECTIONS, AND WITHIN THOSE GROUPS, EVERYONE WILL HAVE DIFFERENT STEPS FOR THE SCAVENGER HUNT!!</a:t>
            </a:r>
          </a:p>
          <a:p>
            <a:r>
              <a:rPr lang="en-US" b="1" dirty="0"/>
              <a:t>One partner will need to have a pen/pencil and clipboard to write down your group answers while the other partner is in charge of the compass (you will switch roles halfway through, so don’t worry about who gets to do what to start)</a:t>
            </a:r>
          </a:p>
          <a:p>
            <a:r>
              <a:rPr lang="en-US" b="1" dirty="0"/>
              <a:t>When you leave the library, you need to be on your best behavior.  When we are outside, you are following directions and staying on task.  If you don’t, you will be written up and sent to ISS for the remainder of class.</a:t>
            </a:r>
          </a:p>
          <a:p>
            <a:endParaRPr lang="en-US" b="1" dirty="0"/>
          </a:p>
          <a:p>
            <a:endParaRPr lang="en-US" b="1" dirty="0"/>
          </a:p>
          <a:p>
            <a:endParaRPr lang="en-US" b="1" dirty="0"/>
          </a:p>
        </p:txBody>
      </p:sp>
    </p:spTree>
    <p:extLst>
      <p:ext uri="{BB962C8B-B14F-4D97-AF65-F5344CB8AC3E}">
        <p14:creationId xmlns:p14="http://schemas.microsoft.com/office/powerpoint/2010/main" val="2411174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7293</TotalTime>
  <Words>753</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Rockwell</vt:lpstr>
      <vt:lpstr>Damask</vt:lpstr>
      <vt:lpstr>The History of the Compass</vt:lpstr>
      <vt:lpstr>Warm-Up:</vt:lpstr>
      <vt:lpstr>Daily Agenda:</vt:lpstr>
      <vt:lpstr>Impacts of the compass:</vt:lpstr>
      <vt:lpstr>PowerPoint Presentation</vt:lpstr>
      <vt:lpstr>Impact of the Compass on History:</vt:lpstr>
      <vt:lpstr>Making a Micro Bit Compass:</vt:lpstr>
      <vt:lpstr>PowerPoint Presentation</vt:lpstr>
      <vt:lpstr>Scavenger Hunt Directions:</vt:lpstr>
      <vt:lpstr>PowerPoint Presentation</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the Compass</dc:title>
  <dc:creator>Michelle Petty</dc:creator>
  <cp:lastModifiedBy>Michelle Petty</cp:lastModifiedBy>
  <cp:revision>17</cp:revision>
  <dcterms:created xsi:type="dcterms:W3CDTF">2022-02-25T16:48:50Z</dcterms:created>
  <dcterms:modified xsi:type="dcterms:W3CDTF">2022-03-02T18:22:21Z</dcterms:modified>
</cp:coreProperties>
</file>